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58" r:id="rId3"/>
    <p:sldId id="257" r:id="rId4"/>
    <p:sldId id="265" r:id="rId5"/>
    <p:sldId id="259" r:id="rId6"/>
    <p:sldId id="267" r:id="rId7"/>
    <p:sldId id="275" r:id="rId8"/>
    <p:sldId id="276" r:id="rId9"/>
    <p:sldId id="266" r:id="rId10"/>
    <p:sldId id="271" r:id="rId11"/>
    <p:sldId id="270" r:id="rId12"/>
    <p:sldId id="277" r:id="rId13"/>
    <p:sldId id="278" r:id="rId14"/>
    <p:sldId id="269" r:id="rId15"/>
    <p:sldId id="268" r:id="rId16"/>
    <p:sldId id="272" r:id="rId17"/>
    <p:sldId id="273" r:id="rId18"/>
    <p:sldId id="274" r:id="rId19"/>
    <p:sldId id="279" r:id="rId20"/>
    <p:sldId id="280" r:id="rId21"/>
    <p:sldId id="264" r:id="rId22"/>
    <p:sldId id="282"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jan Kosutic" initials="DK" lastIdx="32" clrIdx="0">
    <p:extLst>
      <p:ext uri="{19B8F6BF-5375-455C-9EA6-DF929625EA0E}">
        <p15:presenceInfo xmlns:p15="http://schemas.microsoft.com/office/powerpoint/2012/main" userId="Dejan Kosutic" providerId="None"/>
      </p:ext>
    </p:extLst>
  </p:cmAuthor>
  <p:cmAuthor id="2" name="27001academy ." initials="2." lastIdx="13" clrIdx="1">
    <p:extLst>
      <p:ext uri="{19B8F6BF-5375-455C-9EA6-DF929625EA0E}">
        <p15:presenceInfo xmlns:p15="http://schemas.microsoft.com/office/powerpoint/2012/main" userId="3f9cbc596c2b2f4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8" autoAdjust="0"/>
    <p:restoredTop sz="96230" autoAdjust="0"/>
  </p:normalViewPr>
  <p:slideViewPr>
    <p:cSldViewPr snapToGrid="0">
      <p:cViewPr>
        <p:scale>
          <a:sx n="100" d="100"/>
          <a:sy n="100" d="100"/>
        </p:scale>
        <p:origin x="1914" y="60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1" d="100"/>
          <a:sy n="61" d="100"/>
        </p:scale>
        <p:origin x="274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99212-73EE-456A-9DAD-A6F1AD74A30C}" type="datetimeFigureOut">
              <a:rPr lang="en-US" smtClean="0"/>
              <a:t>07-Sep-17</a:t>
            </a:fld>
            <a:endParaRPr lang="en-US"/>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2DB1C-8E56-439B-AFC4-4B9336AC5C67}" type="slidenum">
              <a:rPr lang="en-US" smtClean="0"/>
              <a:t>‹#›</a:t>
            </a:fld>
            <a:endParaRPr lang="en-US"/>
          </a:p>
        </p:txBody>
      </p:sp>
    </p:spTree>
    <p:extLst>
      <p:ext uri="{BB962C8B-B14F-4D97-AF65-F5344CB8AC3E}">
        <p14:creationId xmlns:p14="http://schemas.microsoft.com/office/powerpoint/2010/main" val="3197991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Selecione</a:t>
            </a:r>
            <a:r>
              <a:rPr lang="pt-BR" baseline="0" noProof="0" dirty="0" smtClean="0"/>
              <a:t> fontes que permitam que o nome da sua organização e lema usem apenas uma linha</a:t>
            </a:r>
            <a:r>
              <a:rPr lang="pt-BR" noProof="0" dirty="0" smtClean="0"/>
              <a:t>.</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a:t>
            </a:fld>
            <a:endParaRPr lang="en-US"/>
          </a:p>
        </p:txBody>
      </p:sp>
    </p:spTree>
    <p:extLst>
      <p:ext uri="{BB962C8B-B14F-4D97-AF65-F5344CB8AC3E}">
        <p14:creationId xmlns:p14="http://schemas.microsoft.com/office/powerpoint/2010/main" val="406519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 segurança da informação é um processo como qualquer outro</a:t>
            </a:r>
            <a:r>
              <a:rPr lang="pt-BR" baseline="0" noProof="0" dirty="0" smtClean="0"/>
              <a:t> na organização, então precisa de envolvimento periódico da alta administração para mostrar a importância da segurança para o negócio (e.g.: finanças é uma área de grande interesse para a alta administração, assim como pesquisa e desenvolvimento). Uma revisão periódica e bem elaborada do contexto organizacional pode assegurar o contínuo interesse da alta administração.</a:t>
            </a:r>
          </a:p>
          <a:p>
            <a:endParaRPr lang="pt-BR" baseline="0" noProof="0" dirty="0" smtClean="0"/>
          </a:p>
          <a:p>
            <a:r>
              <a:rPr lang="pt-BR" baseline="0" noProof="0" dirty="0" smtClean="0"/>
              <a:t>O comprometimento da alta administração é importante, mas eles nem sempre podem dar atenção a segurança. Delegação clara de autoridades e responsabilidades permitem aos níveis mais baixos da organização resolver problemas menores de segurança por conta própria, assim como aumentar o engajamento deles (eles se tornam parte responsável ativa pelos resultados).</a:t>
            </a:r>
          </a:p>
          <a:p>
            <a:endParaRPr lang="pt-BR" baseline="0" noProof="0" dirty="0" smtClean="0"/>
          </a:p>
          <a:p>
            <a:r>
              <a:rPr lang="pt-BR" noProof="0" dirty="0" smtClean="0"/>
              <a:t>Para se preparar para este slide,</a:t>
            </a:r>
            <a:r>
              <a:rPr lang="pt-BR" baseline="0" noProof="0" dirty="0" smtClean="0"/>
              <a:t> leia este artigo</a:t>
            </a:r>
            <a:r>
              <a:rPr lang="pt-BR" noProof="0" dirty="0" smtClean="0"/>
              <a:t>:</a:t>
            </a:r>
          </a:p>
          <a:p>
            <a:r>
              <a:rPr lang="pt-BR" b="1" noProof="0" dirty="0" smtClean="0"/>
              <a:t>Papéis e responsabilidades da alta direção na ISO 27001 e ISO 22301</a:t>
            </a:r>
          </a:p>
          <a:p>
            <a:r>
              <a:rPr lang="pt-BR" noProof="0" dirty="0" smtClean="0"/>
              <a:t>http://www.iso27001standard.com/pt-br/blog/2014/06/10/papeis-e-responsabilidades-da-alta-direcao-na-iso-27001-e-iso-22301/</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10</a:t>
            </a:fld>
            <a:endParaRPr lang="en-US"/>
          </a:p>
        </p:txBody>
      </p:sp>
    </p:spTree>
    <p:extLst>
      <p:ext uri="{BB962C8B-B14F-4D97-AF65-F5344CB8AC3E}">
        <p14:creationId xmlns:p14="http://schemas.microsoft.com/office/powerpoint/2010/main" val="2577864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Seu propósito é gerenciar a segurança da informação por melhores resultados, certo</a:t>
            </a:r>
            <a:r>
              <a:rPr lang="pt-BR" baseline="0" noProof="0" dirty="0" smtClean="0"/>
              <a:t>? Sem uma forma sistemática de gerenciar os riscos, como você, ou a alta administração, ou clientes, por exemplo, podem confiar nos resultados de avaliações? Você pode se descobrir desperdiçando recursos tratando riscos menores enquanto riscos maiores apresentam falta de recursos apropriados para sua tratativa.</a:t>
            </a:r>
          </a:p>
          <a:p>
            <a:endParaRPr lang="pt-BR" baseline="0" noProof="0" dirty="0" smtClean="0"/>
          </a:p>
          <a:p>
            <a:r>
              <a:rPr lang="pt-BR" baseline="0" noProof="0" dirty="0" smtClean="0"/>
              <a:t>A ligação entre esta fase e a fase de avaliação de desempenho são as métricas definidas.</a:t>
            </a:r>
          </a:p>
          <a:p>
            <a:endParaRPr lang="pt-BR" baseline="0" noProof="0" dirty="0" smtClean="0"/>
          </a:p>
          <a:p>
            <a:r>
              <a:rPr lang="pt-BR" baseline="0" noProof="0" dirty="0" smtClean="0"/>
              <a:t>Para se preparar para este slide, leia estes artigos:</a:t>
            </a:r>
          </a:p>
          <a:p>
            <a:r>
              <a:rPr lang="pt-BR" sz="1200" b="1" kern="1200" noProof="0" dirty="0" smtClean="0">
                <a:solidFill>
                  <a:schemeClr val="tx1"/>
                </a:solidFill>
                <a:effectLst/>
                <a:latin typeface="+mn-lt"/>
                <a:ea typeface="+mn-ea"/>
                <a:cs typeface="+mn-cs"/>
              </a:rPr>
              <a:t>Avaliação e tratamento de riscos segundo a ISO 27001 – 6 etapas básicas </a:t>
            </a:r>
          </a:p>
          <a:p>
            <a:r>
              <a:rPr lang="pt-BR" sz="1200" kern="1200" noProof="0" dirty="0" smtClean="0">
                <a:solidFill>
                  <a:schemeClr val="tx1"/>
                </a:solidFill>
                <a:effectLst/>
                <a:latin typeface="+mn-lt"/>
                <a:ea typeface="+mn-ea"/>
                <a:cs typeface="+mn-cs"/>
              </a:rPr>
              <a:t>http://www.iso27001standard.com/pt-br/blog/2014/08/09/avaliacao-e-tratamento-de-riscos-segundo-iso-27001-6-etapas-basicas/</a:t>
            </a:r>
          </a:p>
          <a:p>
            <a:endParaRPr lang="pt-BR" sz="1200" kern="1200" noProof="0" dirty="0" smtClean="0">
              <a:solidFill>
                <a:schemeClr val="tx1"/>
              </a:solidFill>
              <a:effectLst/>
              <a:latin typeface="+mn-lt"/>
              <a:ea typeface="+mn-ea"/>
              <a:cs typeface="+mn-cs"/>
            </a:endParaRPr>
          </a:p>
          <a:p>
            <a:r>
              <a:rPr lang="pt-BR" sz="1200" b="1" kern="1200" noProof="0" dirty="0" smtClean="0">
                <a:solidFill>
                  <a:schemeClr val="tx1"/>
                </a:solidFill>
                <a:effectLst/>
                <a:latin typeface="+mn-lt"/>
                <a:ea typeface="+mn-ea"/>
                <a:cs typeface="+mn-cs"/>
              </a:rPr>
              <a:t>Avaliação de riscos da ISO 27001: Como combinar ativos, ameaças e vulnerabilidades</a:t>
            </a:r>
          </a:p>
          <a:p>
            <a:r>
              <a:rPr lang="pt-BR" sz="1200" kern="1200" noProof="0" dirty="0" smtClean="0">
                <a:solidFill>
                  <a:schemeClr val="tx1"/>
                </a:solidFill>
                <a:effectLst/>
                <a:latin typeface="+mn-lt"/>
                <a:ea typeface="+mn-ea"/>
                <a:cs typeface="+mn-cs"/>
              </a:rPr>
              <a:t>http://www.iso27001standard.com/pt-br/blog/2014/11/11/avaliacao-de-riscos-da-iso-27001-como-combinar-ativos-ameacas-e-vulnerabilidades/</a:t>
            </a:r>
          </a:p>
          <a:p>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11</a:t>
            </a:fld>
            <a:endParaRPr lang="en-US"/>
          </a:p>
        </p:txBody>
      </p:sp>
    </p:spTree>
    <p:extLst>
      <p:ext uri="{BB962C8B-B14F-4D97-AF65-F5344CB8AC3E}">
        <p14:creationId xmlns:p14="http://schemas.microsoft.com/office/powerpoint/2010/main" val="4107478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Figura auto explicativa para detalhar o processo de gestão de riscos</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12</a:t>
            </a:fld>
            <a:endParaRPr lang="en-US"/>
          </a:p>
        </p:txBody>
      </p:sp>
    </p:spTree>
    <p:extLst>
      <p:ext uri="{BB962C8B-B14F-4D97-AF65-F5344CB8AC3E}">
        <p14:creationId xmlns:p14="http://schemas.microsoft.com/office/powerpoint/2010/main" val="4026348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Exemplo de avaliação de risco</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13</a:t>
            </a:fld>
            <a:endParaRPr lang="en-US"/>
          </a:p>
        </p:txBody>
      </p:sp>
    </p:spTree>
    <p:extLst>
      <p:ext uri="{BB962C8B-B14F-4D97-AF65-F5344CB8AC3E}">
        <p14:creationId xmlns:p14="http://schemas.microsoft.com/office/powerpoint/2010/main" val="1399760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Boa vontade sem ações apropriadas, neste caso, significa</a:t>
            </a:r>
            <a:r>
              <a:rPr lang="pt-BR" baseline="0" noProof="0" dirty="0" smtClean="0"/>
              <a:t> que você está apenas gastando dinheiro. Como qualquer outro processo organizacional, a gestão da segurança da informação precisa de processos de apoio e recursos para funcionar adequadamente.</a:t>
            </a:r>
          </a:p>
          <a:p>
            <a:endParaRPr lang="pt-BR" baseline="0" noProof="0" dirty="0" smtClean="0"/>
          </a:p>
          <a:p>
            <a:r>
              <a:rPr lang="pt-BR" baseline="0" noProof="0" dirty="0" smtClean="0"/>
              <a:t>Você precisará de material para implementar controles e assegurar que a informação necessária possa ser comunicada apropriadamente.</a:t>
            </a:r>
          </a:p>
          <a:p>
            <a:endParaRPr lang="pt-BR" baseline="0" noProof="0" dirty="0" smtClean="0"/>
          </a:p>
          <a:p>
            <a:r>
              <a:rPr lang="pt-BR" baseline="0" noProof="0" dirty="0" smtClean="0"/>
              <a:t>Você precisará de pessoal competente para operar e gerenciar os controles, assim como de usuários conscientizados para realizar as atividades de forma apropriada.</a:t>
            </a:r>
          </a:p>
          <a:p>
            <a:endParaRPr lang="pt-BR" baseline="0" noProof="0" dirty="0" smtClean="0"/>
          </a:p>
          <a:p>
            <a:r>
              <a:rPr lang="pt-BR" baseline="0" noProof="0" dirty="0" smtClean="0"/>
              <a:t>Finalmente, o conhecimento da gestão da segurança da informação deve ser retido pela organização (pessoas vem e vão, e o seu conhecimento com elas) de forma controlada.</a:t>
            </a:r>
          </a:p>
          <a:p>
            <a:endParaRPr lang="pt-BR" baseline="0" noProof="0" dirty="0" smtClean="0"/>
          </a:p>
          <a:p>
            <a:r>
              <a:rPr lang="pt-BR" noProof="0" dirty="0" smtClean="0"/>
              <a:t>Para se preparar para este slide, leia esse artigo:</a:t>
            </a:r>
          </a:p>
          <a:p>
            <a:pPr marL="0" marR="0" indent="0" algn="l" defTabSz="914400" rtl="0" eaLnBrk="1" fontAlgn="auto" latinLnBrk="0" hangingPunct="1">
              <a:lnSpc>
                <a:spcPct val="100000"/>
              </a:lnSpc>
              <a:spcBef>
                <a:spcPts val="0"/>
              </a:spcBef>
              <a:spcAft>
                <a:spcPts val="0"/>
              </a:spcAft>
              <a:buClrTx/>
              <a:buSzTx/>
              <a:buFontTx/>
              <a:buNone/>
              <a:tabLst/>
              <a:defRPr/>
            </a:pPr>
            <a:r>
              <a:rPr lang="pt-BR" b="1" noProof="0" dirty="0" smtClean="0"/>
              <a:t>Como realizar treinamento e conscientização para a ISO 27001 e ISO 22301</a:t>
            </a:r>
          </a:p>
          <a:p>
            <a:pPr marL="0" marR="0" indent="0" algn="l" defTabSz="914400" rtl="0" eaLnBrk="1" fontAlgn="auto" latinLnBrk="0" hangingPunct="1">
              <a:lnSpc>
                <a:spcPct val="100000"/>
              </a:lnSpc>
              <a:spcBef>
                <a:spcPts val="0"/>
              </a:spcBef>
              <a:spcAft>
                <a:spcPts val="0"/>
              </a:spcAft>
              <a:buClrTx/>
              <a:buSzTx/>
              <a:buFontTx/>
              <a:buNone/>
              <a:tabLst/>
              <a:defRPr/>
            </a:pPr>
            <a:r>
              <a:rPr lang="pt-BR" noProof="0" dirty="0" smtClean="0"/>
              <a:t>http://www.iso27001standard.com/pt-br/blog/2014/05/20/como-realizar-treinamento-e-conscientizacao-para-a-iso-27001-e-iso-22301/</a:t>
            </a: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14</a:t>
            </a:fld>
            <a:endParaRPr lang="en-US"/>
          </a:p>
        </p:txBody>
      </p:sp>
    </p:spTree>
    <p:extLst>
      <p:ext uri="{BB962C8B-B14F-4D97-AF65-F5344CB8AC3E}">
        <p14:creationId xmlns:p14="http://schemas.microsoft.com/office/powerpoint/2010/main" val="369704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Nesta</a:t>
            </a:r>
            <a:r>
              <a:rPr lang="pt-BR" baseline="0" noProof="0" dirty="0" smtClean="0"/>
              <a:t> fase as coisas estão realmente em andamento (políticas e procedimento sendo escritos, pessoas sendo treinadas, etc.)</a:t>
            </a:r>
          </a:p>
          <a:p>
            <a:endParaRPr lang="pt-BR" baseline="0" noProof="0" dirty="0" smtClean="0"/>
          </a:p>
          <a:p>
            <a:r>
              <a:rPr lang="pt-BR" baseline="0" noProof="0" dirty="0" smtClean="0"/>
              <a:t>O que foi bem planejado irá aumentar a satisfação das partes interessadas e o que não foi necessitará de cuidadosa atenção para se colher informações para melhorias.</a:t>
            </a:r>
          </a:p>
          <a:p>
            <a:endParaRPr lang="pt-BR" baseline="0" noProof="0" dirty="0" smtClean="0"/>
          </a:p>
          <a:p>
            <a:r>
              <a:rPr lang="pt-BR" baseline="0" noProof="0" dirty="0" smtClean="0"/>
              <a:t>Como segurança 100% é impossível, incidentes ocorrerão, e a equipe do cliente terão que colocar em ação medidas para minimizar impactos e reduzir o tempo necessário para retomar as condições normais de operação.</a:t>
            </a:r>
          </a:p>
          <a:p>
            <a:endParaRPr lang="pt-BR" baseline="0" noProof="0" dirty="0" smtClean="0"/>
          </a:p>
          <a:p>
            <a:r>
              <a:rPr lang="pt-BR" noProof="0" dirty="0" smtClean="0"/>
              <a:t>Para se preparar para este slide, leia este artigo:</a:t>
            </a:r>
            <a:r>
              <a:rPr lang="pt-BR" b="1" noProof="0" dirty="0" smtClean="0"/>
              <a:t>	</a:t>
            </a:r>
          </a:p>
          <a:p>
            <a:r>
              <a:rPr lang="pt-BR" b="1" noProof="0" dirty="0" smtClean="0"/>
              <a:t>8 critérios para decidir quais políticas e procedimentos da ISO 27001 escrever </a:t>
            </a:r>
          </a:p>
          <a:p>
            <a:r>
              <a:rPr lang="pt-BR" noProof="0" dirty="0" smtClean="0"/>
              <a:t>http://www.iso27001standard.com/pt-br/blog/2014/07/31/8-criterios-para-decidir-quais-politicas-e-procedimentos-da-iso-27001-escrever/</a:t>
            </a:r>
          </a:p>
          <a:p>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15</a:t>
            </a:fld>
            <a:endParaRPr lang="en-US"/>
          </a:p>
        </p:txBody>
      </p:sp>
    </p:spTree>
    <p:extLst>
      <p:ext uri="{BB962C8B-B14F-4D97-AF65-F5344CB8AC3E}">
        <p14:creationId xmlns:p14="http://schemas.microsoft.com/office/powerpoint/2010/main" val="3675063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Aqui você pode explicar os elementos da Avaliação do desempenho: medição e monitoramento; auditoria interna; análise crítica pela direção. A coisa mais importante é mostrar que cada um deles é feito por um ator diferente e que é estas abordagem que assegura uma boa avaliação do SGSI</a:t>
            </a:r>
            <a:r>
              <a:rPr lang="pt-BR" baseline="0" noProof="0" dirty="0" smtClean="0"/>
              <a:t>:</a:t>
            </a:r>
          </a:p>
          <a:p>
            <a:endParaRPr lang="pt-BR" baseline="0" noProof="0" dirty="0" smtClean="0"/>
          </a:p>
          <a:p>
            <a:pPr marL="171450" indent="-171450">
              <a:buFont typeface="Arial" panose="020B0604020202020204" pitchFamily="34" charset="0"/>
              <a:buChar char="•"/>
            </a:pPr>
            <a:r>
              <a:rPr lang="pt-BR" noProof="0" dirty="0" smtClean="0"/>
              <a:t>Medição e monitoramento: geralmente feita pelas pessoas diretamente envolvidas diariamente com a segurança e operação, interessadas em manter as condições normais de operação</a:t>
            </a:r>
            <a:r>
              <a:rPr lang="pt-BR" baseline="0" noProof="0" dirty="0" smtClean="0"/>
              <a:t>.</a:t>
            </a:r>
            <a:endParaRPr lang="pt-BR" noProof="0" dirty="0" smtClean="0"/>
          </a:p>
          <a:p>
            <a:pPr marL="171450" indent="-171450">
              <a:buFont typeface="Arial" panose="020B0604020202020204" pitchFamily="34" charset="0"/>
              <a:buChar char="•"/>
            </a:pPr>
            <a:r>
              <a:rPr lang="pt-BR" noProof="0" dirty="0" smtClean="0"/>
              <a:t>Auditoria interna: feita</a:t>
            </a:r>
            <a:r>
              <a:rPr lang="pt-BR" baseline="0" noProof="0" dirty="0" smtClean="0"/>
              <a:t> por pessoas de fora do processo, a primeira revisão independente</a:t>
            </a:r>
            <a:endParaRPr lang="pt-BR" noProof="0" dirty="0" smtClean="0"/>
          </a:p>
          <a:p>
            <a:pPr marL="171450" indent="-171450">
              <a:buFont typeface="Arial" panose="020B0604020202020204" pitchFamily="34" charset="0"/>
              <a:buChar char="•"/>
            </a:pPr>
            <a:r>
              <a:rPr lang="pt-BR" noProof="0" dirty="0" smtClean="0"/>
              <a:t>Análise crítica pela direção: feita pelos gestores e alta administração, interessados nos resultados obtidos.</a:t>
            </a:r>
          </a:p>
          <a:p>
            <a:endParaRPr lang="pt-BR" noProof="0" dirty="0" smtClean="0"/>
          </a:p>
          <a:p>
            <a:r>
              <a:rPr lang="pt-BR" noProof="0" dirty="0" smtClean="0"/>
              <a:t>Mesmo nas mais básicas atividades diárias</a:t>
            </a:r>
            <a:r>
              <a:rPr lang="pt-BR" baseline="0" noProof="0" dirty="0" smtClean="0"/>
              <a:t>, a avaliação é um fator chave para se manter os resultados desejados. Para atravessar uma rua você avalia as condições do trânsito. Para fazer um investimento você avalia o cenário do mercado, e assim por diante.</a:t>
            </a:r>
          </a:p>
          <a:p>
            <a:endParaRPr lang="pt-BR" baseline="0" noProof="0" dirty="0" smtClean="0"/>
          </a:p>
          <a:p>
            <a:r>
              <a:rPr lang="pt-BR" baseline="0" noProof="0" dirty="0" smtClean="0"/>
              <a:t>A avaliação do desempenho não é feita apenas pela alta administração. Ela deve ser feita por todos os níveis organizacionais. A alta administração lida como SGSI como um todo, enquanto os outros níveis lidam com processos e controles de segurança.</a:t>
            </a:r>
          </a:p>
          <a:p>
            <a:endParaRPr lang="pt-BR" baseline="0" noProof="0" dirty="0" smtClean="0"/>
          </a:p>
          <a:p>
            <a:r>
              <a:rPr lang="pt-BR" baseline="0" noProof="0" dirty="0" smtClean="0"/>
              <a:t>A coisa mais importante neste slide para a sua audiência é que “se a avaliação está difícil ou entediante de se fazer, você deve rever as métricas definidas”</a:t>
            </a:r>
          </a:p>
          <a:p>
            <a:endParaRPr lang="pt-BR" baseline="0" noProof="0" dirty="0" smtClean="0"/>
          </a:p>
          <a:p>
            <a:r>
              <a:rPr lang="pt-BR" noProof="0" dirty="0" smtClean="0"/>
              <a:t>Para se preparar para este slide, leia estes artigos:</a:t>
            </a:r>
          </a:p>
          <a:p>
            <a:r>
              <a:rPr lang="pt-BR" sz="1200" b="1" kern="1200" noProof="0" dirty="0" smtClean="0">
                <a:solidFill>
                  <a:schemeClr val="tx1"/>
                </a:solidFill>
                <a:effectLst/>
                <a:latin typeface="+mn-lt"/>
                <a:ea typeface="+mn-ea"/>
                <a:cs typeface="+mn-cs"/>
              </a:rPr>
              <a:t>Por que a análise crítica pela direção é importante para a ISO 27001 e ISO 22301? </a:t>
            </a:r>
          </a:p>
          <a:p>
            <a:r>
              <a:rPr lang="pt-BR" sz="1200" kern="1200" noProof="0" dirty="0" smtClean="0">
                <a:solidFill>
                  <a:schemeClr val="tx1"/>
                </a:solidFill>
                <a:effectLst/>
                <a:latin typeface="+mn-lt"/>
                <a:ea typeface="+mn-ea"/>
                <a:cs typeface="+mn-cs"/>
              </a:rPr>
              <a:t>http://www.iso27001standard.com/pt-br/blog/2014/03/04/por-que-a-analise-critica-pela-direcao-e-importante-para-a-iso-27001-e-iso-22301/</a:t>
            </a:r>
          </a:p>
          <a:p>
            <a:r>
              <a:rPr lang="pt-BR" sz="1200" b="1" kern="1200" noProof="0" dirty="0" smtClean="0">
                <a:solidFill>
                  <a:schemeClr val="tx1"/>
                </a:solidFill>
                <a:effectLst/>
                <a:latin typeface="+mn-lt"/>
                <a:ea typeface="+mn-ea"/>
                <a:cs typeface="+mn-cs"/>
              </a:rPr>
              <a:t>	</a:t>
            </a:r>
          </a:p>
          <a:p>
            <a:r>
              <a:rPr lang="pt-BR" sz="1200" b="1" kern="1200" noProof="0" dirty="0" smtClean="0">
                <a:solidFill>
                  <a:schemeClr val="tx1"/>
                </a:solidFill>
                <a:effectLst/>
                <a:latin typeface="+mn-lt"/>
                <a:ea typeface="+mn-ea"/>
                <a:cs typeface="+mn-cs"/>
              </a:rPr>
              <a:t>Como fazer uma Lista de Verificação para Auditoria Interna da ISO 27001 / ISO 22301 </a:t>
            </a:r>
          </a:p>
          <a:p>
            <a:r>
              <a:rPr lang="pt-BR" sz="1200" kern="1200" noProof="0" dirty="0" smtClean="0">
                <a:solidFill>
                  <a:schemeClr val="tx1"/>
                </a:solidFill>
                <a:effectLst/>
                <a:latin typeface="+mn-lt"/>
                <a:ea typeface="+mn-ea"/>
                <a:cs typeface="+mn-cs"/>
              </a:rPr>
              <a:t>http://www.iso27001standard.com/pt-br/blog/2013/11/26/como-fazer-uma-lista-de-verificacao-para-auditoria-interna-da-iso-27001-iso-22301/</a:t>
            </a:r>
          </a:p>
          <a:p>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16</a:t>
            </a:fld>
            <a:endParaRPr lang="en-US" dirty="0"/>
          </a:p>
        </p:txBody>
      </p:sp>
    </p:spTree>
    <p:extLst>
      <p:ext uri="{BB962C8B-B14F-4D97-AF65-F5344CB8AC3E}">
        <p14:creationId xmlns:p14="http://schemas.microsoft.com/office/powerpoint/2010/main" val="3966864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 maturidade de</a:t>
            </a:r>
            <a:r>
              <a:rPr lang="pt-BR" baseline="0" noProof="0" dirty="0" smtClean="0"/>
              <a:t> um SGSI pode ser medida pela forma como ele é melhorado. Não conformidades e ações corretivas são mais identificadas por auditorias internas ou pessoal externo? Como não conformidades e ações corretivas são percebidas pelos proprietários de riscos e usuários (como oportunidades ou ameaças/aborrecimentos)? Como não conformidades e ações corretivas são percebidas pela alta administração (falas pessoais para se achar um culpado ou como ajustes de curso)?</a:t>
            </a:r>
          </a:p>
          <a:p>
            <a:endParaRPr lang="pt-BR" baseline="0" noProof="0" dirty="0" smtClean="0"/>
          </a:p>
          <a:p>
            <a:r>
              <a:rPr lang="pt-BR" noProof="0" dirty="0" smtClean="0"/>
              <a:t>Para se preparar para este slide, leia este artigo:</a:t>
            </a:r>
          </a:p>
          <a:p>
            <a:pPr marL="0" marR="0" indent="0" algn="l" defTabSz="914400" rtl="0" eaLnBrk="1" fontAlgn="auto" latinLnBrk="0" hangingPunct="1">
              <a:lnSpc>
                <a:spcPct val="100000"/>
              </a:lnSpc>
              <a:spcBef>
                <a:spcPts val="0"/>
              </a:spcBef>
              <a:spcAft>
                <a:spcPts val="0"/>
              </a:spcAft>
              <a:buClrTx/>
              <a:buSzTx/>
              <a:buFontTx/>
              <a:buNone/>
              <a:tabLst/>
              <a:defRPr/>
            </a:pPr>
            <a:r>
              <a:rPr lang="pt-BR" b="1" noProof="0" dirty="0" smtClean="0"/>
              <a:t>Uso prático das ações corretivas para a ISO 27001 e ISO 22301</a:t>
            </a:r>
          </a:p>
          <a:p>
            <a:pPr marL="0" marR="0" indent="0" algn="l" defTabSz="914400" rtl="0" eaLnBrk="1" fontAlgn="auto" latinLnBrk="0" hangingPunct="1">
              <a:lnSpc>
                <a:spcPct val="100000"/>
              </a:lnSpc>
              <a:spcBef>
                <a:spcPts val="0"/>
              </a:spcBef>
              <a:spcAft>
                <a:spcPts val="0"/>
              </a:spcAft>
              <a:buClrTx/>
              <a:buSzTx/>
              <a:buFontTx/>
              <a:buNone/>
              <a:tabLst/>
              <a:defRPr/>
            </a:pPr>
            <a:r>
              <a:rPr lang="pt-BR" noProof="0" dirty="0" smtClean="0"/>
              <a:t>http://www.iso27001standard.com/pt-br/blog/2013/12/11/uso-pratico-das-acoes-corretivas-para-a-iso-27001-e-iso-22301/</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17</a:t>
            </a:fld>
            <a:endParaRPr lang="en-US"/>
          </a:p>
        </p:txBody>
      </p:sp>
    </p:spTree>
    <p:extLst>
      <p:ext uri="{BB962C8B-B14F-4D97-AF65-F5344CB8AC3E}">
        <p14:creationId xmlns:p14="http://schemas.microsoft.com/office/powerpoint/2010/main" val="2298231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 organização não precisa iniciar do zero ou reinventar a roda. O Anexo A, além de ser um requisito</a:t>
            </a:r>
            <a:r>
              <a:rPr lang="pt-BR" baseline="0" noProof="0" dirty="0" smtClean="0"/>
              <a:t> obrigatório, é uma boa fonte inicial de possíveis controles para serem usados para se gerenciar riscos.</a:t>
            </a:r>
          </a:p>
          <a:p>
            <a:endParaRPr lang="pt-BR" baseline="0" noProof="0" dirty="0" smtClean="0"/>
          </a:p>
          <a:p>
            <a:r>
              <a:rPr lang="pt-BR" noProof="0" dirty="0" smtClean="0"/>
              <a:t>Para se preparar</a:t>
            </a:r>
            <a:r>
              <a:rPr lang="pt-BR" baseline="0" noProof="0" dirty="0" smtClean="0"/>
              <a:t> para este </a:t>
            </a:r>
            <a:r>
              <a:rPr lang="pt-BR" noProof="0" dirty="0" smtClean="0"/>
              <a:t>slide, leia este artigo:</a:t>
            </a:r>
          </a:p>
          <a:p>
            <a:r>
              <a:rPr lang="pt-BR" b="1" noProof="0" dirty="0" smtClean="0"/>
              <a:t>Visão geral do Anexo A da ISO 27001:2013</a:t>
            </a:r>
          </a:p>
          <a:p>
            <a:r>
              <a:rPr lang="pt-BR" noProof="0" dirty="0" smtClean="0"/>
              <a:t>http://www.iso27001standard.com/pt-br/blog/2014/02/11/visao-geral-do-anexo-a-da-iso-270012013/</a:t>
            </a:r>
          </a:p>
          <a:p>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18</a:t>
            </a:fld>
            <a:endParaRPr lang="en-US"/>
          </a:p>
        </p:txBody>
      </p:sp>
    </p:spTree>
    <p:extLst>
      <p:ext uri="{BB962C8B-B14F-4D97-AF65-F5344CB8AC3E}">
        <p14:creationId xmlns:p14="http://schemas.microsoft.com/office/powerpoint/2010/main" val="1425084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Lista de seções e número de controles do Anexo A</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19</a:t>
            </a:fld>
            <a:endParaRPr lang="en-US"/>
          </a:p>
        </p:txBody>
      </p:sp>
    </p:spTree>
    <p:extLst>
      <p:ext uri="{BB962C8B-B14F-4D97-AF65-F5344CB8AC3E}">
        <p14:creationId xmlns:p14="http://schemas.microsoft.com/office/powerpoint/2010/main" val="3955427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Título sugerido</a:t>
            </a:r>
            <a:r>
              <a:rPr lang="pt-BR" baseline="0" noProof="0" dirty="0" smtClean="0"/>
              <a:t>. Caso você decida mudar o título, use uma fonte que mantenha o mesmo </a:t>
            </a:r>
            <a:r>
              <a:rPr lang="pt-BR" baseline="0" noProof="0" dirty="0" err="1" smtClean="0"/>
              <a:t>lay</a:t>
            </a:r>
            <a:r>
              <a:rPr lang="pt-BR" baseline="0" noProof="0" dirty="0" smtClean="0"/>
              <a:t> out.</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a:t>
            </a:fld>
            <a:endParaRPr lang="en-US"/>
          </a:p>
        </p:txBody>
      </p:sp>
    </p:spTree>
    <p:extLst>
      <p:ext uri="{BB962C8B-B14F-4D97-AF65-F5344CB8AC3E}">
        <p14:creationId xmlns:p14="http://schemas.microsoft.com/office/powerpoint/2010/main" val="3046493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Lista de seções e número de controles do Anexo A</a:t>
            </a:r>
          </a:p>
          <a:p>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20</a:t>
            </a:fld>
            <a:endParaRPr lang="en-US"/>
          </a:p>
        </p:txBody>
      </p:sp>
    </p:spTree>
    <p:extLst>
      <p:ext uri="{BB962C8B-B14F-4D97-AF65-F5344CB8AC3E}">
        <p14:creationId xmlns:p14="http://schemas.microsoft.com/office/powerpoint/2010/main" val="40426755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noProof="0" dirty="0" smtClean="0"/>
              <a:t>Selecione uma frase poderosa e motivacional para representar a importância da gestão da segurança. E não se esqueça de se referir a fonte da citação.</a:t>
            </a:r>
          </a:p>
          <a:p>
            <a:pPr marL="0" marR="0" indent="0" algn="l" defTabSz="914400" rtl="0" eaLnBrk="1" fontAlgn="auto" latinLnBrk="0" hangingPunct="1">
              <a:lnSpc>
                <a:spcPct val="100000"/>
              </a:lnSpc>
              <a:spcBef>
                <a:spcPts val="0"/>
              </a:spcBef>
              <a:spcAft>
                <a:spcPts val="0"/>
              </a:spcAft>
              <a:buClrTx/>
              <a:buSzTx/>
              <a:buFontTx/>
              <a:buNone/>
              <a:tabLst/>
              <a:defRPr/>
            </a:pPr>
            <a:endParaRPr lang="pt-BR"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t-BR" noProof="0" dirty="0" smtClean="0"/>
              <a:t>E.g.: “A arte da Guerra nos ensina a não confiarmos na chance do inimigo não vir, mas em nossa própria prontidão em recebê-lo; não na chance dele não nos atacar, mas no fato de que nós tornamos nossa</a:t>
            </a:r>
            <a:r>
              <a:rPr lang="pt-BR" baseline="0" noProof="0" dirty="0" smtClean="0"/>
              <a:t> posição inalcançável” (Sun </a:t>
            </a:r>
            <a:r>
              <a:rPr lang="pt-BR" baseline="0" noProof="0" dirty="0" err="1" smtClean="0"/>
              <a:t>Tzu</a:t>
            </a:r>
            <a:r>
              <a:rPr lang="pt-BR" baseline="0" noProof="0" dirty="0" smtClean="0"/>
              <a:t>)</a:t>
            </a:r>
            <a:endParaRPr lang="pt-BR" noProof="0"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21</a:t>
            </a:fld>
            <a:endParaRPr lang="en-US"/>
          </a:p>
        </p:txBody>
      </p:sp>
    </p:spTree>
    <p:extLst>
      <p:ext uri="{BB962C8B-B14F-4D97-AF65-F5344CB8AC3E}">
        <p14:creationId xmlns:p14="http://schemas.microsoft.com/office/powerpoint/2010/main" val="2139389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22</a:t>
            </a:fld>
            <a:endParaRPr lang="en-US"/>
          </a:p>
        </p:txBody>
      </p:sp>
    </p:spTree>
    <p:extLst>
      <p:ext uri="{BB962C8B-B14F-4D97-AF65-F5344CB8AC3E}">
        <p14:creationId xmlns:p14="http://schemas.microsoft.com/office/powerpoint/2010/main" val="2520856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23</a:t>
            </a:fld>
            <a:endParaRPr lang="en-US"/>
          </a:p>
        </p:txBody>
      </p:sp>
    </p:spTree>
    <p:extLst>
      <p:ext uri="{BB962C8B-B14F-4D97-AF65-F5344CB8AC3E}">
        <p14:creationId xmlns:p14="http://schemas.microsoft.com/office/powerpoint/2010/main" val="905301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Este slide é importante para que você estabeleça sua “autoridade por conhecimento e experiência” para apresentar este material e capturar a atenção de sua audiência</a:t>
            </a:r>
            <a:r>
              <a:rPr lang="pt-BR" baseline="0" noProof="0" dirty="0" smtClean="0"/>
              <a:t>. Mas seja cuidadoso, porque alguns públicos são muito sensíveis a este tipo de informação (eles já podem possuir algum conhecimento sobre este assunto). Ao invés de apresentar este material como conhecimento novo, tente apresentá-lo como um nivelamento de conceito (a visão da ISO sobre a gestão de segurança da informação.</a:t>
            </a:r>
            <a:endParaRPr lang="pt-BR" noProof="0"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3</a:t>
            </a:fld>
            <a:endParaRPr lang="en-US"/>
          </a:p>
        </p:txBody>
      </p:sp>
    </p:spTree>
    <p:extLst>
      <p:ext uri="{BB962C8B-B14F-4D97-AF65-F5344CB8AC3E}">
        <p14:creationId xmlns:p14="http://schemas.microsoft.com/office/powerpoint/2010/main" val="267954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Agenda sugerida</a:t>
            </a: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4</a:t>
            </a:fld>
            <a:endParaRPr lang="en-US"/>
          </a:p>
        </p:txBody>
      </p:sp>
    </p:spTree>
    <p:extLst>
      <p:ext uri="{BB962C8B-B14F-4D97-AF65-F5344CB8AC3E}">
        <p14:creationId xmlns:p14="http://schemas.microsoft.com/office/powerpoint/2010/main" val="688865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rtl="0"/>
            <a:r>
              <a:rPr lang="pt-BR" noProof="0" dirty="0" smtClean="0">
                <a:effectLst/>
              </a:rPr>
              <a:t>Sua apresentação não deveria explicar os requisitos (para isto ele deveriam ler a norma), ao invés disso</a:t>
            </a:r>
            <a:r>
              <a:rPr lang="pt-BR" baseline="0" noProof="0" dirty="0" smtClean="0">
                <a:effectLst/>
              </a:rPr>
              <a:t> você deveria explicar por que cada requisito é importante para assegurar uma adequada gestão da segurança da informação</a:t>
            </a:r>
            <a:r>
              <a:rPr lang="pt-BR" noProof="0" dirty="0" smtClean="0">
                <a:effectLst/>
              </a:rPr>
              <a:t>.</a:t>
            </a:r>
            <a:endParaRPr lang="pt-BR" noProof="0" dirty="0">
              <a:effectLst/>
            </a:endParaRP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5</a:t>
            </a:fld>
            <a:endParaRPr lang="en-US"/>
          </a:p>
        </p:txBody>
      </p:sp>
    </p:spTree>
    <p:extLst>
      <p:ext uri="{BB962C8B-B14F-4D97-AF65-F5344CB8AC3E}">
        <p14:creationId xmlns:p14="http://schemas.microsoft.com/office/powerpoint/2010/main" val="3062572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Cada organização possui um nível de segurança da informação</a:t>
            </a:r>
            <a:r>
              <a:rPr lang="pt-BR" baseline="0" noProof="0" dirty="0" smtClean="0"/>
              <a:t>. O que elas estão buscando é como efetivamente mostrar este nível e trabalhar sobre ele. Através das práticas da ISO 27001 uma organização pode identificar seu atual nível de segurança e decidir se ele é o bastante para suas necessidades e onde melhorias </a:t>
            </a:r>
            <a:r>
              <a:rPr lang="pt-BR" baseline="0" noProof="0" dirty="0" err="1" smtClean="0"/>
              <a:t>wtrarão</a:t>
            </a:r>
            <a:r>
              <a:rPr lang="pt-BR" baseline="0" noProof="0" dirty="0" smtClean="0"/>
              <a:t> os melhores resultados para o negócio.</a:t>
            </a:r>
          </a:p>
          <a:p>
            <a:endParaRPr lang="pt-BR" baseline="0" noProof="0" dirty="0" smtClean="0"/>
          </a:p>
          <a:p>
            <a:r>
              <a:rPr lang="pt-BR" baseline="0" noProof="0" dirty="0" smtClean="0"/>
              <a:t>A abordagem de gestão usada pela ISO 27001 é comum para todas as normas de gestão ISO. Pergunte a sua audiência se eles têm experiência com outras normas ISO (e.g.: ISO 9001, ISO 14001, etc.). O conhecimento que eles já têm sobre estas normas será bem usado na implementação de um SGSI baseado na ISO 27001 ISMS. E embora o uso específico do PDCA não seja um requisito (o requisito é o uso de um processo de melhoria contínua), a longa história de sua uso nas normas ISSO, assim como sua aceitação pelas indústrias, torna sua escolha uma das melhores. </a:t>
            </a:r>
          </a:p>
          <a:p>
            <a:endParaRPr lang="pt-BR" baseline="0" noProof="0" dirty="0" smtClean="0"/>
          </a:p>
          <a:p>
            <a:r>
              <a:rPr lang="pt-BR" baseline="0" noProof="0" dirty="0" smtClean="0"/>
              <a:t>A abordagem de gestão de risco é um dos maiores pontos onde as equipes de implementação e operação se confundem. Geralmente sem um SGSI, a implementação de controles se baseia em percepções ou desejos, não com base em uma avaliação factual. Certifique-se de esclarecer este ponto para sua audiência (para maiores informações veja: A lógica básica da ISO 27001: Como a segurança da informação funciona? http://www.iso27001standard.com/pt-br/blog/2014/05/07/a-logica-basica-da-iso-27001-como-a-seguranca-da-informacao-funciona/)</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6</a:t>
            </a:fld>
            <a:endParaRPr lang="en-US"/>
          </a:p>
        </p:txBody>
      </p:sp>
    </p:spTree>
    <p:extLst>
      <p:ext uri="{BB962C8B-B14F-4D97-AF65-F5344CB8AC3E}">
        <p14:creationId xmlns:p14="http://schemas.microsoft.com/office/powerpoint/2010/main" val="1324574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Figura auto explicativa para detalhar a abordagem PDCA aplicada a ISO 27001</a:t>
            </a:r>
          </a:p>
          <a:p>
            <a:endParaRPr lang="pt-BR" noProof="0" dirty="0" smtClean="0"/>
          </a:p>
          <a:p>
            <a:r>
              <a:rPr lang="pt-BR" noProof="0" dirty="0" err="1" smtClean="0"/>
              <a:t>Interested</a:t>
            </a:r>
            <a:r>
              <a:rPr lang="pt-BR" noProof="0" dirty="0" smtClean="0"/>
              <a:t> </a:t>
            </a:r>
            <a:r>
              <a:rPr lang="pt-BR" noProof="0" dirty="0" err="1" smtClean="0"/>
              <a:t>parties</a:t>
            </a:r>
            <a:r>
              <a:rPr lang="pt-BR" noProof="0" dirty="0" smtClean="0"/>
              <a:t> = Partes interessadas</a:t>
            </a:r>
          </a:p>
          <a:p>
            <a:r>
              <a:rPr lang="pt-BR" noProof="0" dirty="0" err="1" smtClean="0"/>
              <a:t>Information</a:t>
            </a:r>
            <a:r>
              <a:rPr lang="pt-BR" noProof="0" dirty="0" smtClean="0"/>
              <a:t> </a:t>
            </a:r>
            <a:r>
              <a:rPr lang="pt-BR" noProof="0" dirty="0" err="1" smtClean="0"/>
              <a:t>security</a:t>
            </a:r>
            <a:r>
              <a:rPr lang="pt-BR" noProof="0" dirty="0" smtClean="0"/>
              <a:t> </a:t>
            </a:r>
            <a:r>
              <a:rPr lang="pt-BR" noProof="0" dirty="0" err="1" smtClean="0"/>
              <a:t>requirements</a:t>
            </a:r>
            <a:r>
              <a:rPr lang="pt-BR" noProof="0" dirty="0" smtClean="0"/>
              <a:t> </a:t>
            </a:r>
            <a:r>
              <a:rPr lang="pt-BR" noProof="0" dirty="0" err="1" smtClean="0"/>
              <a:t>and</a:t>
            </a:r>
            <a:r>
              <a:rPr lang="pt-BR" noProof="0" dirty="0" smtClean="0"/>
              <a:t> </a:t>
            </a:r>
            <a:r>
              <a:rPr lang="pt-BR" noProof="0" dirty="0" err="1" smtClean="0"/>
              <a:t>expectations</a:t>
            </a:r>
            <a:r>
              <a:rPr lang="pt-BR" noProof="0" dirty="0" smtClean="0"/>
              <a:t> = Requisitos e expectativas para a segurança da informação</a:t>
            </a:r>
          </a:p>
          <a:p>
            <a:r>
              <a:rPr lang="pt-BR" noProof="0" dirty="0" err="1" smtClean="0"/>
              <a:t>Establish</a:t>
            </a:r>
            <a:r>
              <a:rPr lang="pt-BR" noProof="0" dirty="0" smtClean="0"/>
              <a:t> ISMS = Estabelecer SGSI</a:t>
            </a:r>
          </a:p>
          <a:p>
            <a:r>
              <a:rPr lang="pt-BR" noProof="0" dirty="0" err="1" smtClean="0"/>
              <a:t>Implement</a:t>
            </a:r>
            <a:r>
              <a:rPr lang="pt-BR" noProof="0" dirty="0" smtClean="0"/>
              <a:t> </a:t>
            </a:r>
            <a:r>
              <a:rPr lang="pt-BR" noProof="0" dirty="0" err="1" smtClean="0"/>
              <a:t>and</a:t>
            </a:r>
            <a:r>
              <a:rPr lang="pt-BR" noProof="0" dirty="0" smtClean="0"/>
              <a:t> </a:t>
            </a:r>
            <a:r>
              <a:rPr lang="pt-BR" noProof="0" dirty="0" err="1" smtClean="0"/>
              <a:t>operate</a:t>
            </a:r>
            <a:r>
              <a:rPr lang="pt-BR" noProof="0" dirty="0" smtClean="0"/>
              <a:t> </a:t>
            </a:r>
            <a:r>
              <a:rPr lang="pt-BR" noProof="0" dirty="0" err="1" smtClean="0"/>
              <a:t>the</a:t>
            </a:r>
            <a:r>
              <a:rPr lang="pt-BR" noProof="0" dirty="0" smtClean="0"/>
              <a:t> ISMS = Implementar e operar o SGSI</a:t>
            </a:r>
          </a:p>
          <a:p>
            <a:r>
              <a:rPr lang="pt-BR" noProof="0" dirty="0" smtClean="0"/>
              <a:t>Monitor </a:t>
            </a:r>
            <a:r>
              <a:rPr lang="pt-BR" noProof="0" dirty="0" err="1" smtClean="0"/>
              <a:t>and</a:t>
            </a:r>
            <a:r>
              <a:rPr lang="pt-BR" noProof="0" dirty="0" smtClean="0"/>
              <a:t> </a:t>
            </a:r>
            <a:r>
              <a:rPr lang="pt-BR" noProof="0" dirty="0" err="1" smtClean="0"/>
              <a:t>review</a:t>
            </a:r>
            <a:r>
              <a:rPr lang="pt-BR" noProof="0" dirty="0" smtClean="0"/>
              <a:t> </a:t>
            </a:r>
            <a:r>
              <a:rPr lang="pt-BR" noProof="0" dirty="0" err="1" smtClean="0"/>
              <a:t>the</a:t>
            </a:r>
            <a:r>
              <a:rPr lang="pt-BR" noProof="0" dirty="0" smtClean="0"/>
              <a:t> ISMS =</a:t>
            </a:r>
            <a:r>
              <a:rPr lang="pt-BR" baseline="0" noProof="0" dirty="0" smtClean="0"/>
              <a:t> Monitorar e revisar o SGSI</a:t>
            </a:r>
          </a:p>
          <a:p>
            <a:r>
              <a:rPr lang="pt-BR" baseline="0" noProof="0" dirty="0" err="1" smtClean="0"/>
              <a:t>Maintain</a:t>
            </a:r>
            <a:r>
              <a:rPr lang="pt-BR" baseline="0" noProof="0" dirty="0" smtClean="0"/>
              <a:t> </a:t>
            </a:r>
            <a:r>
              <a:rPr lang="pt-BR" baseline="0" noProof="0" dirty="0" err="1" smtClean="0"/>
              <a:t>and</a:t>
            </a:r>
            <a:r>
              <a:rPr lang="pt-BR" baseline="0" noProof="0" dirty="0" smtClean="0"/>
              <a:t> improve </a:t>
            </a:r>
            <a:r>
              <a:rPr lang="pt-BR" baseline="0" noProof="0" dirty="0" err="1" smtClean="0"/>
              <a:t>the</a:t>
            </a:r>
            <a:r>
              <a:rPr lang="pt-BR" baseline="0" noProof="0" dirty="0" smtClean="0"/>
              <a:t> ISMS = Manter e melhorar o SGSI</a:t>
            </a:r>
          </a:p>
          <a:p>
            <a:r>
              <a:rPr lang="pt-BR" baseline="0" noProof="0" dirty="0" err="1" smtClean="0"/>
              <a:t>Managed</a:t>
            </a:r>
            <a:r>
              <a:rPr lang="pt-BR" baseline="0" noProof="0" dirty="0" smtClean="0"/>
              <a:t> </a:t>
            </a:r>
            <a:r>
              <a:rPr lang="pt-BR" baseline="0" noProof="0" dirty="0" err="1" smtClean="0"/>
              <a:t>information</a:t>
            </a:r>
            <a:r>
              <a:rPr lang="pt-BR" baseline="0" noProof="0" dirty="0" smtClean="0"/>
              <a:t> </a:t>
            </a:r>
            <a:r>
              <a:rPr lang="pt-BR" baseline="0" noProof="0" dirty="0" err="1" smtClean="0"/>
              <a:t>security</a:t>
            </a:r>
            <a:r>
              <a:rPr lang="pt-BR" baseline="0" noProof="0" dirty="0" smtClean="0"/>
              <a:t> = Segurança da informação gerenciada</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7</a:t>
            </a:fld>
            <a:endParaRPr lang="en-US"/>
          </a:p>
        </p:txBody>
      </p:sp>
    </p:spTree>
    <p:extLst>
      <p:ext uri="{BB962C8B-B14F-4D97-AF65-F5344CB8AC3E}">
        <p14:creationId xmlns:p14="http://schemas.microsoft.com/office/powerpoint/2010/main" val="319171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Figura auto explicativa para detalhar a abordagem de risco aplicada a ISO 27001</a:t>
            </a:r>
          </a:p>
          <a:p>
            <a:endParaRPr lang="pt-BR" noProof="0" dirty="0" smtClean="0"/>
          </a:p>
          <a:p>
            <a:r>
              <a:rPr lang="pt-BR" noProof="0" dirty="0" smtClean="0"/>
              <a:t>ISO 27001 framework = Estrutura da ISSO 27001</a:t>
            </a:r>
          </a:p>
          <a:p>
            <a:r>
              <a:rPr lang="pt-BR" noProof="0" dirty="0" err="1" smtClean="0"/>
              <a:t>Risk</a:t>
            </a:r>
            <a:r>
              <a:rPr lang="pt-BR" noProof="0" dirty="0" smtClean="0"/>
              <a:t> </a:t>
            </a:r>
            <a:r>
              <a:rPr lang="pt-BR" noProof="0" dirty="0" err="1" smtClean="0"/>
              <a:t>assessment</a:t>
            </a:r>
            <a:r>
              <a:rPr lang="pt-BR" noProof="0" dirty="0" smtClean="0"/>
              <a:t> </a:t>
            </a:r>
            <a:r>
              <a:rPr lang="pt-BR" noProof="0" dirty="0" err="1" smtClean="0"/>
              <a:t>and</a:t>
            </a:r>
            <a:r>
              <a:rPr lang="pt-BR" noProof="0" dirty="0" smtClean="0"/>
              <a:t> </a:t>
            </a:r>
            <a:r>
              <a:rPr lang="pt-BR" noProof="0" dirty="0" err="1" smtClean="0"/>
              <a:t>treatment</a:t>
            </a:r>
            <a:r>
              <a:rPr lang="pt-BR" noProof="0" dirty="0" smtClean="0"/>
              <a:t> = Avaliação e tratamento de risco</a:t>
            </a:r>
          </a:p>
          <a:p>
            <a:r>
              <a:rPr lang="pt-BR" noProof="0" dirty="0" err="1" smtClean="0"/>
              <a:t>Safeguard</a:t>
            </a:r>
            <a:r>
              <a:rPr lang="pt-BR" noProof="0" dirty="0" smtClean="0"/>
              <a:t> </a:t>
            </a:r>
            <a:r>
              <a:rPr lang="pt-BR" noProof="0" dirty="0" err="1" smtClean="0"/>
              <a:t>implementation</a:t>
            </a:r>
            <a:r>
              <a:rPr lang="pt-BR" noProof="0" dirty="0" smtClean="0"/>
              <a:t> = Implementação</a:t>
            </a:r>
            <a:r>
              <a:rPr lang="pt-BR" baseline="0" noProof="0" dirty="0" smtClean="0"/>
              <a:t> de salvaguarda</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8</a:t>
            </a:fld>
            <a:endParaRPr lang="en-US"/>
          </a:p>
        </p:txBody>
      </p:sp>
    </p:spTree>
    <p:extLst>
      <p:ext uri="{BB962C8B-B14F-4D97-AF65-F5344CB8AC3E}">
        <p14:creationId xmlns:p14="http://schemas.microsoft.com/office/powerpoint/2010/main" val="1448293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Todos têm</a:t>
            </a:r>
            <a:r>
              <a:rPr lang="pt-BR" baseline="0" noProof="0" dirty="0" smtClean="0"/>
              <a:t> a tendência de investir (tempo, dinheiro, esforço, etc.) em algo que lhe trará benefícios de alguma forma.</a:t>
            </a:r>
          </a:p>
          <a:p>
            <a:endParaRPr lang="pt-BR" baseline="0" noProof="0" dirty="0" smtClean="0"/>
          </a:p>
          <a:p>
            <a:r>
              <a:rPr lang="pt-BR" baseline="0" noProof="0" dirty="0" smtClean="0"/>
              <a:t>Necessidades e expectativas que não podem ser efetivamente medidas não são requisitos. Elas são inúteis.</a:t>
            </a:r>
          </a:p>
          <a:p>
            <a:endParaRPr lang="pt-BR" baseline="0" noProof="0" dirty="0" smtClean="0"/>
          </a:p>
          <a:p>
            <a:r>
              <a:rPr lang="pt-BR" baseline="0" noProof="0" dirty="0" smtClean="0"/>
              <a:t>E.g.: se o propósito da segurança é proteger a satisfação do cliente, investimentos em segurança que degradam a usabilidade em nome da proteção pode impactar negativamente neste propósito. Por outro lado, investimentos em segurança que melhoram a resiliência das operações pode impactar positivamente este propósito.</a:t>
            </a:r>
          </a:p>
          <a:p>
            <a:endParaRPr lang="pt-BR" baseline="0" noProof="0" dirty="0" smtClean="0"/>
          </a:p>
          <a:p>
            <a:r>
              <a:rPr lang="pt-BR" baseline="0" noProof="0" dirty="0" smtClean="0"/>
              <a:t>A Cláusula 4.4 está mais relacionada ao processo de certificação do que a uma necessidade de negócio (será importante para a organização apenas se ela almeja obter a certificação).</a:t>
            </a:r>
          </a:p>
          <a:p>
            <a:endParaRPr lang="pt-BR" baseline="0" noProof="0" dirty="0" smtClean="0"/>
          </a:p>
          <a:p>
            <a:r>
              <a:rPr lang="pt-BR" noProof="0" dirty="0" smtClean="0"/>
              <a:t>Para se preparar para este slide, leia estes artigos:</a:t>
            </a:r>
          </a:p>
          <a:p>
            <a:r>
              <a:rPr lang="pt-BR" b="1" noProof="0" dirty="0" smtClean="0"/>
              <a:t>Como definir o escopo do SGSI</a:t>
            </a:r>
          </a:p>
          <a:p>
            <a:r>
              <a:rPr lang="pt-BR" noProof="0" dirty="0" smtClean="0"/>
              <a:t>http://www.iso27001standard.com/pt-br/blog/2014/10/15/como-definir-o-escopo-sgsi/</a:t>
            </a:r>
          </a:p>
          <a:p>
            <a:endParaRPr lang="pt-BR" noProof="0" dirty="0" smtClean="0"/>
          </a:p>
          <a:p>
            <a:r>
              <a:rPr lang="pt-BR" b="1" noProof="0" dirty="0" smtClean="0"/>
              <a:t>Explanação sobre a cláusula 4.1 (Entendendo a organização) da ISO 27001:2013</a:t>
            </a:r>
          </a:p>
          <a:p>
            <a:r>
              <a:rPr lang="pt-BR" noProof="0" dirty="0" smtClean="0"/>
              <a:t>http://www.iso27001standard.com/pt-br/blog/2014/09/04/explanacao-sobre-clausula-4-1-entendendo-organizacao-da-iso-270012013/</a:t>
            </a:r>
          </a:p>
          <a:p>
            <a:endParaRPr lang="pt-BR" noProof="0" dirty="0" smtClean="0"/>
          </a:p>
          <a:p>
            <a:r>
              <a:rPr lang="pt-BR" b="1" noProof="0" dirty="0" smtClean="0"/>
              <a:t>Como identificar partes interessadas de acordo com a ISO 27001 e ISO 22301</a:t>
            </a:r>
          </a:p>
          <a:p>
            <a:r>
              <a:rPr lang="pt-BR" noProof="0" dirty="0" smtClean="0"/>
              <a:t>http://www.iso27001standard.com/pt-br/blog/2014/04/08/como-identificar-partes-interessadas-de-acordo-com-a-iso-27001-e-iso-22301/</a:t>
            </a:r>
          </a:p>
          <a:p>
            <a:endParaRPr lang="pt-BR" noProof="0" dirty="0" smtClean="0"/>
          </a:p>
          <a:p>
            <a:endParaRPr lang="pt-BR" noProof="0"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9</a:t>
            </a:fld>
            <a:endParaRPr lang="en-US"/>
          </a:p>
        </p:txBody>
      </p:sp>
    </p:spTree>
    <p:extLst>
      <p:ext uri="{BB962C8B-B14F-4D97-AF65-F5344CB8AC3E}">
        <p14:creationId xmlns:p14="http://schemas.microsoft.com/office/powerpoint/2010/main" val="277651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89DA1853-6141-4708-95BF-F901FE4AC977}" type="datetime1">
              <a:rPr lang="en-US" smtClean="0"/>
              <a:t>07-Sep-17</a:t>
            </a:fld>
            <a:endParaRPr lang="en-US"/>
          </a:p>
        </p:txBody>
      </p:sp>
      <p:sp>
        <p:nvSpPr>
          <p:cNvPr id="5" name="Footer Placeholder 4"/>
          <p:cNvSpPr>
            <a:spLocks noGrp="1"/>
          </p:cNvSpPr>
          <p:nvPr>
            <p:ph type="ftr" sz="quarter" idx="11"/>
          </p:nvPr>
        </p:nvSpPr>
        <p:spPr/>
        <p:txBody>
          <a:bodyPr/>
          <a:lstStyle/>
          <a:p>
            <a:r>
              <a:rPr lang="en-US" smtClean="0"/>
              <a:t>[Nome da sua organização]</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988250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88E503F0-A023-452B-B3DD-D14C7CD4C927}" type="datetime1">
              <a:rPr lang="en-US" smtClean="0"/>
              <a:t>07-Sep-17</a:t>
            </a:fld>
            <a:endParaRPr lang="en-US"/>
          </a:p>
        </p:txBody>
      </p:sp>
      <p:sp>
        <p:nvSpPr>
          <p:cNvPr id="5" name="Footer Placeholder 4"/>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53194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3ADCDC8B-B320-4E8B-9CE3-47EA4FD7C7BF}" type="datetime1">
              <a:rPr lang="en-US" smtClean="0"/>
              <a:t>07-Sep-17</a:t>
            </a:fld>
            <a:endParaRPr lang="en-US"/>
          </a:p>
        </p:txBody>
      </p:sp>
      <p:sp>
        <p:nvSpPr>
          <p:cNvPr id="5" name="Footer Placeholder 4"/>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427570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lvl="0"/>
            <a:r>
              <a:rPr lang="pt-BR" noProof="0" dirty="0" smtClean="0"/>
              <a:t>Clique para editar o texto mestre</a:t>
            </a:r>
          </a:p>
          <a:p>
            <a:pPr lvl="1"/>
            <a:r>
              <a:rPr lang="pt-BR" noProof="0" dirty="0" smtClean="0"/>
              <a:t>Segundo nível</a:t>
            </a:r>
          </a:p>
          <a:p>
            <a:pPr lvl="2"/>
            <a:r>
              <a:rPr lang="pt-BR" noProof="0" dirty="0" smtClean="0"/>
              <a:t>Terceiro nível</a:t>
            </a:r>
          </a:p>
          <a:p>
            <a:pPr lvl="3"/>
            <a:r>
              <a:rPr lang="pt-BR" noProof="0" dirty="0" smtClean="0"/>
              <a:t>Quarto nível</a:t>
            </a:r>
          </a:p>
          <a:p>
            <a:pPr lvl="4"/>
            <a:r>
              <a:rPr lang="pt-BR" noProof="0" dirty="0" smtClean="0"/>
              <a:t>Quinto nível</a:t>
            </a:r>
            <a:endParaRPr lang="pt-BR" noProof="0" dirty="0"/>
          </a:p>
        </p:txBody>
      </p:sp>
      <p:sp>
        <p:nvSpPr>
          <p:cNvPr id="7" name="Título 6"/>
          <p:cNvSpPr>
            <a:spLocks noGrp="1"/>
          </p:cNvSpPr>
          <p:nvPr>
            <p:ph type="title"/>
          </p:nvPr>
        </p:nvSpPr>
        <p:spPr/>
        <p:txBody>
          <a:bodyPr/>
          <a:lstStyle/>
          <a:p>
            <a:r>
              <a:rPr lang="pt-BR" noProof="0" dirty="0" smtClean="0"/>
              <a:t>Clique para editar o título mestre</a:t>
            </a:r>
            <a:endParaRPr lang="pt-BR" noProof="0" dirty="0"/>
          </a:p>
        </p:txBody>
      </p:sp>
      <p:sp>
        <p:nvSpPr>
          <p:cNvPr id="11" name="Espaço Reservado para Data 10"/>
          <p:cNvSpPr>
            <a:spLocks noGrp="1"/>
          </p:cNvSpPr>
          <p:nvPr>
            <p:ph type="dt" sz="half" idx="10"/>
          </p:nvPr>
        </p:nvSpPr>
        <p:spPr/>
        <p:txBody>
          <a:bodyPr/>
          <a:lstStyle/>
          <a:p>
            <a:fld id="{55705960-0FF2-4ED6-B558-735118E6F8DC}" type="datetime1">
              <a:rPr lang="en-US" smtClean="0"/>
              <a:t>07-Sep-17</a:t>
            </a:fld>
            <a:endParaRPr lang="en-US"/>
          </a:p>
        </p:txBody>
      </p:sp>
      <p:sp>
        <p:nvSpPr>
          <p:cNvPr id="12" name="Espaço Reservado para Rodapé 11"/>
          <p:cNvSpPr>
            <a:spLocks noGrp="1"/>
          </p:cNvSpPr>
          <p:nvPr>
            <p:ph type="ftr" sz="quarter" idx="11"/>
          </p:nvPr>
        </p:nvSpPr>
        <p:spPr/>
        <p:txBody>
          <a:bodyPr/>
          <a:lstStyle/>
          <a:p>
            <a:r>
              <a:rPr lang="pt-BR" noProof="0" dirty="0" smtClean="0"/>
              <a:t>[Nome da sua organização]</a:t>
            </a:r>
            <a:endParaRPr lang="pt-BR" noProof="0" dirty="0"/>
          </a:p>
        </p:txBody>
      </p:sp>
      <p:sp>
        <p:nvSpPr>
          <p:cNvPr id="13" name="Espaço Reservado para Número de Slide 12"/>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646020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F0EC8345-B075-4338-A309-231B0F36477A}" type="datetime1">
              <a:rPr lang="en-US" smtClean="0"/>
              <a:t>07-Sep-17</a:t>
            </a:fld>
            <a:endParaRPr lang="en-US"/>
          </a:p>
        </p:txBody>
      </p:sp>
      <p:sp>
        <p:nvSpPr>
          <p:cNvPr id="5" name="Footer Placeholder 4"/>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549565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noProof="0" dirty="0" smtClean="0"/>
              <a:t>Clique para editar o título mestre</a:t>
            </a:r>
            <a:endParaRPr lang="pt-BR" noProof="0"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noProof="0" dirty="0" smtClean="0"/>
              <a:t>Clique para editar o texto mestre</a:t>
            </a:r>
          </a:p>
        </p:txBody>
      </p:sp>
      <p:sp>
        <p:nvSpPr>
          <p:cNvPr id="4" name="Date Placeholder 3"/>
          <p:cNvSpPr>
            <a:spLocks noGrp="1"/>
          </p:cNvSpPr>
          <p:nvPr>
            <p:ph type="dt" sz="half" idx="10"/>
          </p:nvPr>
        </p:nvSpPr>
        <p:spPr/>
        <p:txBody>
          <a:bodyPr/>
          <a:lstStyle/>
          <a:p>
            <a:fld id="{BBD004B8-291D-4145-AFE5-FFDA086BB82C}" type="datetime1">
              <a:rPr lang="en-US" smtClean="0"/>
              <a:t>07-Sep-17</a:t>
            </a:fld>
            <a:endParaRPr lang="en-US"/>
          </a:p>
        </p:txBody>
      </p:sp>
      <p:sp>
        <p:nvSpPr>
          <p:cNvPr id="5" name="Footer Placeholder 4"/>
          <p:cNvSpPr>
            <a:spLocks noGrp="1"/>
          </p:cNvSpPr>
          <p:nvPr>
            <p:ph type="ftr" sz="quarter" idx="11"/>
          </p:nvPr>
        </p:nvSpPr>
        <p:spPr/>
        <p:txBody>
          <a:bodyPr/>
          <a:lstStyle/>
          <a:p>
            <a:r>
              <a:rPr lang="pt-BR" noProof="0" dirty="0" smtClean="0"/>
              <a:t>[Nome da sua organização]</a:t>
            </a:r>
            <a:endParaRPr lang="pt-BR" noProof="0"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605127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B87753FC-5587-4718-9D29-30BA917957D2}" type="datetime1">
              <a:rPr lang="en-US" smtClean="0"/>
              <a:t>07-Sep-17</a:t>
            </a:fld>
            <a:endParaRPr lang="en-US"/>
          </a:p>
        </p:txBody>
      </p:sp>
      <p:sp>
        <p:nvSpPr>
          <p:cNvPr id="6" name="Footer Placeholder 5"/>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1529146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D76C8AF2-0D95-4EE9-9D81-F9432D927EAC}" type="datetime1">
              <a:rPr lang="en-US" smtClean="0"/>
              <a:t>07-Sep-17</a:t>
            </a:fld>
            <a:endParaRPr lang="en-US"/>
          </a:p>
        </p:txBody>
      </p:sp>
      <p:sp>
        <p:nvSpPr>
          <p:cNvPr id="8" name="Footer Placeholder 7"/>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9" name="Slide Number Placeholder 8"/>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4886282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8CFB48EF-A289-4962-852D-4AA2D95D5B2B}" type="datetime1">
              <a:rPr lang="en-US" smtClean="0"/>
              <a:t>07-Sep-17</a:t>
            </a:fld>
            <a:endParaRPr lang="en-US"/>
          </a:p>
        </p:txBody>
      </p:sp>
      <p:sp>
        <p:nvSpPr>
          <p:cNvPr id="4" name="Footer Placeholder 3"/>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5" name="Slide Number Placeholder 4"/>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28461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6D130B-523F-4BD9-B3F4-9102214C437B}" type="datetime1">
              <a:rPr lang="en-US" smtClean="0"/>
              <a:t>07-Sep-17</a:t>
            </a:fld>
            <a:endParaRPr lang="en-US"/>
          </a:p>
        </p:txBody>
      </p:sp>
      <p:sp>
        <p:nvSpPr>
          <p:cNvPr id="3" name="Footer Placeholder 2"/>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4" name="Slide Number Placeholder 3"/>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1784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9B7A0F0-E642-4F10-837D-7C1FCCF9443C}" type="datetime1">
              <a:rPr lang="en-US" smtClean="0"/>
              <a:t>07-Sep-17</a:t>
            </a:fld>
            <a:endParaRPr lang="en-US"/>
          </a:p>
        </p:txBody>
      </p:sp>
      <p:sp>
        <p:nvSpPr>
          <p:cNvPr id="6" name="Footer Placeholder 5"/>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09902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7FF37B6A-6388-4068-A0FA-59C69065F2CE}" type="datetime1">
              <a:rPr lang="en-US" smtClean="0"/>
              <a:t>07-Sep-17</a:t>
            </a:fld>
            <a:endParaRPr lang="en-US"/>
          </a:p>
        </p:txBody>
      </p:sp>
      <p:sp>
        <p:nvSpPr>
          <p:cNvPr id="6" name="Footer Placeholder 5"/>
          <p:cNvSpPr>
            <a:spLocks noGrp="1"/>
          </p:cNvSpPr>
          <p:nvPr>
            <p:ph type="ftr" sz="quarter" idx="11"/>
          </p:nvPr>
        </p:nvSpPr>
        <p:spPr/>
        <p:txBody>
          <a:bodyPr/>
          <a:lstStyle/>
          <a:p>
            <a:r>
              <a:rPr lang="en-US" dirty="0" smtClean="0"/>
              <a:t>[Nome da </a:t>
            </a:r>
            <a:r>
              <a:rPr lang="en-US" dirty="0" err="1" smtClean="0"/>
              <a:t>sua</a:t>
            </a:r>
            <a:r>
              <a:rPr lang="en-US" dirty="0" smtClean="0"/>
              <a:t> </a:t>
            </a:r>
            <a:r>
              <a:rPr lang="en-US" dirty="0" err="1" smtClean="0"/>
              <a:t>organização</a:t>
            </a:r>
            <a:r>
              <a:rPr lang="en-US" dirty="0" smtClean="0"/>
              <a:t>]</a:t>
            </a:r>
            <a:endParaRPr lang="en-US" dirty="0"/>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418603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noProof="0" dirty="0" smtClean="0"/>
              <a:t>Clique para editar o título mestre</a:t>
            </a:r>
            <a:endParaRPr lang="pt-BR" noProof="0"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noProof="0" dirty="0" smtClean="0"/>
              <a:t>Clique para editar o texto mestre</a:t>
            </a:r>
          </a:p>
          <a:p>
            <a:pPr lvl="1"/>
            <a:r>
              <a:rPr lang="pt-BR" noProof="0" dirty="0" smtClean="0"/>
              <a:t>Segundo nível</a:t>
            </a:r>
          </a:p>
          <a:p>
            <a:pPr lvl="2"/>
            <a:r>
              <a:rPr lang="pt-BR" noProof="0" dirty="0" smtClean="0"/>
              <a:t>Terceiro nível</a:t>
            </a:r>
          </a:p>
          <a:p>
            <a:pPr lvl="3"/>
            <a:r>
              <a:rPr lang="pt-BR" noProof="0" dirty="0" smtClean="0"/>
              <a:t>Quarto nível</a:t>
            </a:r>
          </a:p>
          <a:p>
            <a:pPr lvl="4"/>
            <a:r>
              <a:rPr lang="pt-BR" noProof="0" dirty="0" smtClean="0"/>
              <a:t>Quinto nível</a:t>
            </a:r>
            <a:endParaRPr lang="pt-BR" noProof="0"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43480-7FE8-4BBC-BEAD-51EB408326C7}" type="datetime1">
              <a:rPr lang="en-US" smtClean="0"/>
              <a:t>07-Sep-17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noProof="0" dirty="0" smtClean="0"/>
              <a:t>[Nome da sua organização]</a:t>
            </a:r>
            <a:endParaRPr lang="pt-BR" noProof="0"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223217-82A7-4E3B-9F03-8B46782E747C}" type="slidenum">
              <a:rPr lang="en-US" smtClean="0"/>
              <a:t>‹#›</a:t>
            </a:fld>
            <a:endParaRPr lang="en-US"/>
          </a:p>
        </p:txBody>
      </p:sp>
    </p:spTree>
    <p:extLst>
      <p:ext uri="{BB962C8B-B14F-4D97-AF65-F5344CB8AC3E}">
        <p14:creationId xmlns:p14="http://schemas.microsoft.com/office/powerpoint/2010/main" val="1015730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214438"/>
            <a:ext cx="7772400" cy="2387600"/>
          </a:xfrm>
        </p:spPr>
        <p:txBody>
          <a:bodyPr anchor="ctr" anchorCtr="0"/>
          <a:lstStyle/>
          <a:p>
            <a:r>
              <a:rPr lang="pt-BR" sz="2800" dirty="0"/>
              <a:t>** VERSÃO DE DEMONSTRAÇÃO </a:t>
            </a:r>
            <a:r>
              <a:rPr lang="pt-BR" sz="2800" dirty="0" smtClean="0"/>
              <a:t>**</a:t>
            </a:r>
            <a:r>
              <a:rPr lang="hr-HR" sz="5400" dirty="0" smtClean="0"/>
              <a:t/>
            </a:r>
            <a:br>
              <a:rPr lang="hr-HR" sz="5400" dirty="0" smtClean="0"/>
            </a:br>
            <a:r>
              <a:rPr lang="pt-BR" sz="5400" dirty="0" smtClean="0"/>
              <a:t>[</a:t>
            </a:r>
            <a:r>
              <a:rPr lang="pt-BR" sz="5400" dirty="0" smtClean="0"/>
              <a:t>Nome da Sua Organização]</a:t>
            </a:r>
            <a:endParaRPr lang="pt-BR" sz="5400" dirty="0"/>
          </a:p>
        </p:txBody>
      </p:sp>
      <p:sp>
        <p:nvSpPr>
          <p:cNvPr id="3" name="Subtítulo 2"/>
          <p:cNvSpPr>
            <a:spLocks noGrp="1"/>
          </p:cNvSpPr>
          <p:nvPr>
            <p:ph type="subTitle" idx="1"/>
          </p:nvPr>
        </p:nvSpPr>
        <p:spPr/>
        <p:txBody>
          <a:bodyPr/>
          <a:lstStyle/>
          <a:p>
            <a:pPr algn="r"/>
            <a:r>
              <a:rPr lang="pt-BR" dirty="0" smtClean="0"/>
              <a:t>[Lema da Sua Organização]</a:t>
            </a:r>
            <a:endParaRPr lang="pt-BR" dirty="0"/>
          </a:p>
        </p:txBody>
      </p:sp>
    </p:spTree>
    <p:extLst>
      <p:ext uri="{BB962C8B-B14F-4D97-AF65-F5344CB8AC3E}">
        <p14:creationId xmlns:p14="http://schemas.microsoft.com/office/powerpoint/2010/main" val="2571057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5 – Liderança</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Comprometimento da alta administração como o SGSI, através de ações assim como decisões</a:t>
            </a:r>
          </a:p>
          <a:p>
            <a:pPr lvl="1"/>
            <a:r>
              <a:rPr lang="hr-HR" dirty="0" smtClean="0"/>
              <a:t>...</a:t>
            </a:r>
            <a:endParaRPr lang="pt-BR" dirty="0" smtClean="0"/>
          </a:p>
          <a:p>
            <a:pPr lvl="1"/>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04123434-9CEC-4FE4-A446-7D0B54AA6108}"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10</a:t>
            </a:fld>
            <a:endParaRPr lang="en-US"/>
          </a:p>
        </p:txBody>
      </p:sp>
    </p:spTree>
    <p:extLst>
      <p:ext uri="{BB962C8B-B14F-4D97-AF65-F5344CB8AC3E}">
        <p14:creationId xmlns:p14="http://schemas.microsoft.com/office/powerpoint/2010/main" val="1243646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6 – Planejamento (1/3)</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Processo de gestão de riscos planejado (avaliação e tratamento de risco)</a:t>
            </a:r>
          </a:p>
          <a:p>
            <a:endParaRPr lang="pt-BR" dirty="0" smtClean="0"/>
          </a:p>
          <a:p>
            <a:r>
              <a:rPr lang="pt-BR" dirty="0" smtClean="0"/>
              <a:t>O que você precisa saber:</a:t>
            </a:r>
          </a:p>
          <a:p>
            <a:pPr lvl="1"/>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D37D3956-B61E-4987-BA1F-FE59AADB3C7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en-US" smtClean="0"/>
              <a:t>[Nome da sua organização]</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11</a:t>
            </a:fld>
            <a:endParaRPr lang="en-US"/>
          </a:p>
        </p:txBody>
      </p:sp>
    </p:spTree>
    <p:extLst>
      <p:ext uri="{BB962C8B-B14F-4D97-AF65-F5344CB8AC3E}">
        <p14:creationId xmlns:p14="http://schemas.microsoft.com/office/powerpoint/2010/main" val="3797369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6 – Planejamento (2/3)</a:t>
            </a:r>
            <a:endParaRPr lang="pt-BR" sz="3600" dirty="0"/>
          </a:p>
        </p:txBody>
      </p:sp>
      <p:sp>
        <p:nvSpPr>
          <p:cNvPr id="4" name="Espaço Reservado para Data 3"/>
          <p:cNvSpPr>
            <a:spLocks noGrp="1"/>
          </p:cNvSpPr>
          <p:nvPr>
            <p:ph type="dt" sz="half" idx="10"/>
          </p:nvPr>
        </p:nvSpPr>
        <p:spPr/>
        <p:txBody>
          <a:bodyPr/>
          <a:lstStyle/>
          <a:p>
            <a:fld id="{1073BC1D-8AA2-41DD-AC18-8FE0AD4384CE}"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12</a:t>
            </a:fld>
            <a:endParaRPr lang="en-US"/>
          </a:p>
        </p:txBody>
      </p:sp>
      <p:sp>
        <p:nvSpPr>
          <p:cNvPr id="7" name="Pentágono 6"/>
          <p:cNvSpPr/>
          <p:nvPr/>
        </p:nvSpPr>
        <p:spPr>
          <a:xfrm>
            <a:off x="628650" y="2078180"/>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Definição da metodologia de avaliação de risco</a:t>
            </a:r>
            <a:endParaRPr lang="pt-BR" dirty="0"/>
          </a:p>
        </p:txBody>
      </p:sp>
      <p:sp>
        <p:nvSpPr>
          <p:cNvPr id="8" name="Pentágono 7"/>
          <p:cNvSpPr/>
          <p:nvPr/>
        </p:nvSpPr>
        <p:spPr>
          <a:xfrm>
            <a:off x="2712027" y="2078181"/>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pt-BR" dirty="0"/>
          </a:p>
        </p:txBody>
      </p:sp>
      <p:sp>
        <p:nvSpPr>
          <p:cNvPr id="9" name="Pentágono 8"/>
          <p:cNvSpPr/>
          <p:nvPr/>
        </p:nvSpPr>
        <p:spPr>
          <a:xfrm>
            <a:off x="4769427" y="2078181"/>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Implementação do tratamento de risco</a:t>
            </a:r>
            <a:endParaRPr lang="pt-BR" dirty="0"/>
          </a:p>
        </p:txBody>
      </p:sp>
      <p:sp>
        <p:nvSpPr>
          <p:cNvPr id="10" name="Pentágono 9"/>
          <p:cNvSpPr/>
          <p:nvPr/>
        </p:nvSpPr>
        <p:spPr>
          <a:xfrm>
            <a:off x="2291196" y="3890678"/>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pt-BR" dirty="0"/>
          </a:p>
        </p:txBody>
      </p:sp>
      <p:sp>
        <p:nvSpPr>
          <p:cNvPr id="11" name="Pentágono 10"/>
          <p:cNvSpPr/>
          <p:nvPr/>
        </p:nvSpPr>
        <p:spPr>
          <a:xfrm>
            <a:off x="4374573" y="3890677"/>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t>Declaração de Aplicabilidade</a:t>
            </a:r>
            <a:endParaRPr lang="pt-BR" dirty="0"/>
          </a:p>
        </p:txBody>
      </p:sp>
      <p:sp>
        <p:nvSpPr>
          <p:cNvPr id="12" name="Pentágono 11"/>
          <p:cNvSpPr/>
          <p:nvPr/>
        </p:nvSpPr>
        <p:spPr>
          <a:xfrm>
            <a:off x="6457950" y="3890677"/>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pt-BR" dirty="0"/>
          </a:p>
        </p:txBody>
      </p:sp>
      <p:cxnSp>
        <p:nvCxnSpPr>
          <p:cNvPr id="14" name="Conector angulado 13"/>
          <p:cNvCxnSpPr>
            <a:stCxn id="9" idx="3"/>
            <a:endCxn id="10" idx="1"/>
          </p:cNvCxnSpPr>
          <p:nvPr/>
        </p:nvCxnSpPr>
        <p:spPr>
          <a:xfrm flipH="1">
            <a:off x="2291196" y="2597727"/>
            <a:ext cx="4535631" cy="1812497"/>
          </a:xfrm>
          <a:prstGeom prst="bentConnector5">
            <a:avLst>
              <a:gd name="adj1" fmla="val -5040"/>
              <a:gd name="adj2" fmla="val 50000"/>
              <a:gd name="adj3" fmla="val 105040"/>
            </a:avLst>
          </a:prstGeom>
          <a:ln w="19050">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254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6 – Planejamento (3/3)</a:t>
            </a:r>
            <a:endParaRPr lang="pt-BR" sz="3600" dirty="0"/>
          </a:p>
        </p:txBody>
      </p:sp>
      <p:sp>
        <p:nvSpPr>
          <p:cNvPr id="7" name="Espaço Reservado para Conteúdo 6"/>
          <p:cNvSpPr>
            <a:spLocks noGrp="1"/>
          </p:cNvSpPr>
          <p:nvPr>
            <p:ph sz="half" idx="1"/>
          </p:nvPr>
        </p:nvSpPr>
        <p:spPr/>
        <p:txBody>
          <a:bodyPr>
            <a:normAutofit/>
          </a:bodyPr>
          <a:lstStyle/>
          <a:p>
            <a:r>
              <a:rPr lang="pt-BR" dirty="0" smtClean="0"/>
              <a:t>Ativo: documento digital</a:t>
            </a:r>
          </a:p>
          <a:p>
            <a:pPr lvl="1"/>
            <a:r>
              <a:rPr lang="pt-BR" dirty="0" smtClean="0"/>
              <a:t>Ameaça: falha de disco</a:t>
            </a:r>
          </a:p>
          <a:p>
            <a:pPr lvl="1"/>
            <a:r>
              <a:rPr lang="hr-HR" dirty="0" smtClean="0"/>
              <a:t>...</a:t>
            </a:r>
            <a:endParaRPr lang="pt-BR" dirty="0"/>
          </a:p>
        </p:txBody>
      </p:sp>
      <p:sp>
        <p:nvSpPr>
          <p:cNvPr id="8" name="Espaço Reservado para Conteúdo 7"/>
          <p:cNvSpPr>
            <a:spLocks noGrp="1"/>
          </p:cNvSpPr>
          <p:nvPr>
            <p:ph sz="half" idx="2"/>
          </p:nvPr>
        </p:nvSpPr>
        <p:spPr/>
        <p:txBody>
          <a:bodyPr>
            <a:normAutofit/>
          </a:bodyPr>
          <a:lstStyle/>
          <a:p>
            <a:r>
              <a:rPr lang="pt-BR" dirty="0" smtClean="0"/>
              <a:t>Ativo: Administrador de sistema</a:t>
            </a:r>
          </a:p>
          <a:p>
            <a:pPr lvl="1"/>
            <a:r>
              <a:rPr lang="pt-BR" dirty="0" smtClean="0"/>
              <a:t>Ameaça: erros frequentes</a:t>
            </a:r>
          </a:p>
          <a:p>
            <a:pPr lvl="1"/>
            <a:r>
              <a:rPr lang="hr-HR" dirty="0" smtClean="0"/>
              <a:t>...</a:t>
            </a:r>
            <a:endParaRPr lang="pt-BR" dirty="0"/>
          </a:p>
        </p:txBody>
      </p:sp>
      <p:sp>
        <p:nvSpPr>
          <p:cNvPr id="4" name="Espaço Reservado para Data 3"/>
          <p:cNvSpPr>
            <a:spLocks noGrp="1"/>
          </p:cNvSpPr>
          <p:nvPr>
            <p:ph type="dt" sz="half" idx="10"/>
          </p:nvPr>
        </p:nvSpPr>
        <p:spPr/>
        <p:txBody>
          <a:bodyPr/>
          <a:lstStyle/>
          <a:p>
            <a:fld id="{8B6DA4B3-E5CA-4906-9EEA-179D7755F8C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13</a:t>
            </a:fld>
            <a:endParaRPr lang="en-US"/>
          </a:p>
        </p:txBody>
      </p:sp>
    </p:spTree>
    <p:extLst>
      <p:ext uri="{BB962C8B-B14F-4D97-AF65-F5344CB8AC3E}">
        <p14:creationId xmlns:p14="http://schemas.microsoft.com/office/powerpoint/2010/main" val="3357101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7 – Suporte</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Disponibilidade de condições para que o SGSI possa atingir seus resultados esperados</a:t>
            </a:r>
          </a:p>
          <a:p>
            <a:endParaRPr lang="pt-BR" dirty="0" smtClean="0"/>
          </a:p>
          <a:p>
            <a:r>
              <a:rPr lang="pt-BR" dirty="0" smtClean="0"/>
              <a:t>O que você precisa saber:</a:t>
            </a:r>
          </a:p>
          <a:p>
            <a:pPr lvl="1"/>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04F80B6D-DDAD-4348-9EBD-E78731FEA0CE}"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14</a:t>
            </a:fld>
            <a:endParaRPr lang="en-US"/>
          </a:p>
        </p:txBody>
      </p:sp>
    </p:spTree>
    <p:extLst>
      <p:ext uri="{BB962C8B-B14F-4D97-AF65-F5344CB8AC3E}">
        <p14:creationId xmlns:p14="http://schemas.microsoft.com/office/powerpoint/2010/main" val="1654248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8 – Operação</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Controles implementados, pessoal preparado e tratativa adequada de mudanças e de incidentes de segurança</a:t>
            </a:r>
          </a:p>
          <a:p>
            <a:endParaRPr lang="pt-BR" dirty="0" smtClean="0"/>
          </a:p>
          <a:p>
            <a:r>
              <a:rPr lang="pt-BR" dirty="0" smtClean="0"/>
              <a:t>O que você precisa saber:</a:t>
            </a:r>
          </a:p>
          <a:p>
            <a:pPr lvl="1"/>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98EBFD48-D486-4FC9-AF7E-C36BC9E31E0D}"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15</a:t>
            </a:fld>
            <a:endParaRPr lang="en-US"/>
          </a:p>
        </p:txBody>
      </p:sp>
    </p:spTree>
    <p:extLst>
      <p:ext uri="{BB962C8B-B14F-4D97-AF65-F5344CB8AC3E}">
        <p14:creationId xmlns:p14="http://schemas.microsoft.com/office/powerpoint/2010/main" val="401593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9 – Avaliação do desempenho</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Se os controles e processos do SGSI estão funcionando como esperado e entregando os resultados propostos para a organização e partes interessadas, e as decisões relacionadas a resultados insatisfatórios</a:t>
            </a:r>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AC788153-0109-41FA-B4B8-8213E44837CD}"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16</a:t>
            </a:fld>
            <a:endParaRPr lang="en-US"/>
          </a:p>
        </p:txBody>
      </p:sp>
    </p:spTree>
    <p:extLst>
      <p:ext uri="{BB962C8B-B14F-4D97-AF65-F5344CB8AC3E}">
        <p14:creationId xmlns:p14="http://schemas.microsoft.com/office/powerpoint/2010/main" val="14907173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10 – Melhoria</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Ações corretivas e ajustes</a:t>
            </a:r>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68C1DC4A-3AB9-45C9-9D35-E1BD2C6652A9}"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17</a:t>
            </a:fld>
            <a:endParaRPr lang="en-US"/>
          </a:p>
        </p:txBody>
      </p:sp>
    </p:spTree>
    <p:extLst>
      <p:ext uri="{BB962C8B-B14F-4D97-AF65-F5344CB8AC3E}">
        <p14:creationId xmlns:p14="http://schemas.microsoft.com/office/powerpoint/2010/main" val="1225913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Anexo A (1/3)</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a:t>
            </a:r>
          </a:p>
          <a:p>
            <a:pPr lvl="1"/>
            <a:r>
              <a:rPr lang="pt-BR" dirty="0" smtClean="0"/>
              <a:t>Alinhamento entre os propósitos de segurança, riscos priorizados e controles de segurança</a:t>
            </a:r>
          </a:p>
          <a:p>
            <a:endParaRPr lang="pt-BR" dirty="0" smtClean="0"/>
          </a:p>
          <a:p>
            <a:r>
              <a:rPr lang="pt-BR" dirty="0" smtClean="0"/>
              <a:t>O que você precisa saber:</a:t>
            </a:r>
          </a:p>
          <a:p>
            <a:pPr lvl="1"/>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811DA666-78DF-4044-9C14-ACEEFD65CC6B}"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18</a:t>
            </a:fld>
            <a:endParaRPr lang="en-US"/>
          </a:p>
        </p:txBody>
      </p:sp>
    </p:spTree>
    <p:extLst>
      <p:ext uri="{BB962C8B-B14F-4D97-AF65-F5344CB8AC3E}">
        <p14:creationId xmlns:p14="http://schemas.microsoft.com/office/powerpoint/2010/main" val="415224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Anexo A (2/3)</a:t>
            </a:r>
            <a:endParaRPr lang="pt-BR" sz="3600" dirty="0"/>
          </a:p>
        </p:txBody>
      </p:sp>
      <p:sp>
        <p:nvSpPr>
          <p:cNvPr id="3" name="Espaço Reservado para Conteúdo 2"/>
          <p:cNvSpPr>
            <a:spLocks noGrp="1"/>
          </p:cNvSpPr>
          <p:nvPr>
            <p:ph idx="1"/>
          </p:nvPr>
        </p:nvSpPr>
        <p:spPr/>
        <p:txBody>
          <a:bodyPr>
            <a:normAutofit/>
          </a:bodyPr>
          <a:lstStyle/>
          <a:p>
            <a:r>
              <a:rPr lang="pt-BR" dirty="0" smtClean="0"/>
              <a:t>A.5: Políticas de segurança da informação (2 controles)</a:t>
            </a:r>
          </a:p>
          <a:p>
            <a:r>
              <a:rPr lang="pt-BR" dirty="0" smtClean="0"/>
              <a:t>A.6: Organização da segurança da informação (7 controles)</a:t>
            </a:r>
          </a:p>
          <a:p>
            <a:r>
              <a:rPr lang="pt-BR" dirty="0" smtClean="0"/>
              <a:t>A.7: Segurança em recursos humanos (6 controles)</a:t>
            </a:r>
          </a:p>
          <a:p>
            <a:r>
              <a:rPr lang="hr-HR" dirty="0" smtClean="0"/>
              <a:t>...</a:t>
            </a:r>
            <a:endParaRPr lang="pt-BR" dirty="0" smtClean="0"/>
          </a:p>
        </p:txBody>
      </p:sp>
      <p:sp>
        <p:nvSpPr>
          <p:cNvPr id="4" name="Espaço Reservado para Data 3"/>
          <p:cNvSpPr>
            <a:spLocks noGrp="1"/>
          </p:cNvSpPr>
          <p:nvPr>
            <p:ph type="dt" sz="half" idx="10"/>
          </p:nvPr>
        </p:nvSpPr>
        <p:spPr/>
        <p:txBody>
          <a:bodyPr/>
          <a:lstStyle/>
          <a:p>
            <a:fld id="{2B24DF09-ADBB-47E9-AB7D-59B8D8925A5E}"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19</a:t>
            </a:fld>
            <a:endParaRPr lang="en-US"/>
          </a:p>
        </p:txBody>
      </p:sp>
    </p:spTree>
    <p:extLst>
      <p:ext uri="{BB962C8B-B14F-4D97-AF65-F5344CB8AC3E}">
        <p14:creationId xmlns:p14="http://schemas.microsoft.com/office/powerpoint/2010/main" val="3999947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nchorCtr="0">
            <a:normAutofit/>
          </a:bodyPr>
          <a:lstStyle/>
          <a:p>
            <a:pPr algn="ctr"/>
            <a:r>
              <a:rPr lang="pt-BR" sz="3200" dirty="0" smtClean="0"/>
              <a:t>Gerenciando a segurança da informação através da ISO 27001</a:t>
            </a:r>
            <a:endParaRPr lang="pt-BR" sz="3200" dirty="0"/>
          </a:p>
        </p:txBody>
      </p:sp>
      <p:sp>
        <p:nvSpPr>
          <p:cNvPr id="3" name="Subtítulo 2"/>
          <p:cNvSpPr>
            <a:spLocks noGrp="1"/>
          </p:cNvSpPr>
          <p:nvPr>
            <p:ph type="body" idx="1"/>
          </p:nvPr>
        </p:nvSpPr>
        <p:spPr/>
        <p:txBody>
          <a:bodyPr/>
          <a:lstStyle/>
          <a:p>
            <a:pPr algn="r"/>
            <a:r>
              <a:rPr lang="en-US" dirty="0" smtClean="0"/>
              <a:t>[Nome do </a:t>
            </a:r>
            <a:r>
              <a:rPr lang="pt-BR" dirty="0" smtClean="0"/>
              <a:t>Apresentador</a:t>
            </a:r>
            <a:r>
              <a:rPr lang="en-US" dirty="0" smtClean="0"/>
              <a:t>], [Cargo do </a:t>
            </a:r>
            <a:r>
              <a:rPr lang="pt-BR" dirty="0" smtClean="0"/>
              <a:t>Apresentador</a:t>
            </a:r>
            <a:r>
              <a:rPr lang="en-US" dirty="0" smtClean="0"/>
              <a:t>]</a:t>
            </a:r>
          </a:p>
        </p:txBody>
      </p:sp>
      <p:sp>
        <p:nvSpPr>
          <p:cNvPr id="5" name="Espaço Reservado para Data 4"/>
          <p:cNvSpPr>
            <a:spLocks noGrp="1"/>
          </p:cNvSpPr>
          <p:nvPr>
            <p:ph type="dt" sz="half" idx="10"/>
          </p:nvPr>
        </p:nvSpPr>
        <p:spPr/>
        <p:txBody>
          <a:bodyPr/>
          <a:lstStyle/>
          <a:p>
            <a:fld id="{C12282C8-44C5-48D8-9863-0E921BD6D840}" type="datetime1">
              <a:rPr lang="en-US" smtClean="0"/>
              <a:t>07-Sep-17</a:t>
            </a:fld>
            <a:endParaRPr lang="en-US"/>
          </a:p>
        </p:txBody>
      </p:sp>
      <p:sp>
        <p:nvSpPr>
          <p:cNvPr id="6" name="Espaço Reservado para Rodapé 5"/>
          <p:cNvSpPr>
            <a:spLocks noGrp="1"/>
          </p:cNvSpPr>
          <p:nvPr>
            <p:ph type="ftr" sz="quarter" idx="11"/>
          </p:nvPr>
        </p:nvSpPr>
        <p:spPr/>
        <p:txBody>
          <a:bodyPr/>
          <a:lstStyle/>
          <a:p>
            <a:r>
              <a:rPr lang="pt-BR" dirty="0" smtClean="0"/>
              <a:t>[Nome da sua organização]</a:t>
            </a:r>
            <a:endParaRPr lang="pt-BR" dirty="0"/>
          </a:p>
        </p:txBody>
      </p:sp>
      <p:sp>
        <p:nvSpPr>
          <p:cNvPr id="7" name="Espaço Reservado para Número de Slide 6"/>
          <p:cNvSpPr>
            <a:spLocks noGrp="1"/>
          </p:cNvSpPr>
          <p:nvPr>
            <p:ph type="sldNum" sz="quarter" idx="12"/>
          </p:nvPr>
        </p:nvSpPr>
        <p:spPr/>
        <p:txBody>
          <a:bodyPr/>
          <a:lstStyle/>
          <a:p>
            <a:fld id="{FE223217-82A7-4E3B-9F03-8B46782E747C}" type="slidenum">
              <a:rPr lang="en-US" smtClean="0"/>
              <a:t>2</a:t>
            </a:fld>
            <a:endParaRPr lang="en-US"/>
          </a:p>
        </p:txBody>
      </p:sp>
    </p:spTree>
    <p:extLst>
      <p:ext uri="{BB962C8B-B14F-4D97-AF65-F5344CB8AC3E}">
        <p14:creationId xmlns:p14="http://schemas.microsoft.com/office/powerpoint/2010/main" val="2665390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Anexo A (3/3)</a:t>
            </a:r>
            <a:endParaRPr lang="pt-BR" sz="3600" dirty="0"/>
          </a:p>
        </p:txBody>
      </p:sp>
      <p:sp>
        <p:nvSpPr>
          <p:cNvPr id="3" name="Espaço Reservado para Conteúdo 2"/>
          <p:cNvSpPr>
            <a:spLocks noGrp="1"/>
          </p:cNvSpPr>
          <p:nvPr>
            <p:ph idx="1"/>
          </p:nvPr>
        </p:nvSpPr>
        <p:spPr/>
        <p:txBody>
          <a:bodyPr>
            <a:normAutofit/>
          </a:bodyPr>
          <a:lstStyle/>
          <a:p>
            <a:r>
              <a:rPr lang="pt-BR" dirty="0" smtClean="0"/>
              <a:t>A.14: Aquisição, desenvolvimento e manutenção de sistemas (13 controles)</a:t>
            </a:r>
          </a:p>
          <a:p>
            <a:r>
              <a:rPr lang="pt-BR" dirty="0" smtClean="0"/>
              <a:t>A.15: Relacionamento na cadeia de suprimento (5 controles)</a:t>
            </a:r>
          </a:p>
          <a:p>
            <a:r>
              <a:rPr lang="hr-HR" dirty="0" smtClean="0"/>
              <a:t>...</a:t>
            </a:r>
            <a:endParaRPr lang="pt-BR" dirty="0" smtClean="0"/>
          </a:p>
        </p:txBody>
      </p:sp>
      <p:sp>
        <p:nvSpPr>
          <p:cNvPr id="4" name="Espaço Reservado para Data 3"/>
          <p:cNvSpPr>
            <a:spLocks noGrp="1"/>
          </p:cNvSpPr>
          <p:nvPr>
            <p:ph type="dt" sz="half" idx="10"/>
          </p:nvPr>
        </p:nvSpPr>
        <p:spPr/>
        <p:txBody>
          <a:bodyPr/>
          <a:lstStyle/>
          <a:p>
            <a:fld id="{321C56B8-93CC-4402-9033-403696AAE3CF}"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20</a:t>
            </a:fld>
            <a:endParaRPr lang="en-US"/>
          </a:p>
        </p:txBody>
      </p:sp>
    </p:spTree>
    <p:extLst>
      <p:ext uri="{BB962C8B-B14F-4D97-AF65-F5344CB8AC3E}">
        <p14:creationId xmlns:p14="http://schemas.microsoft.com/office/powerpoint/2010/main" val="17642017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pt-BR" dirty="0" smtClean="0"/>
              <a:t>[Mensagem final]</a:t>
            </a:r>
            <a:endParaRPr lang="pt-BR" dirty="0"/>
          </a:p>
        </p:txBody>
      </p:sp>
      <p:sp>
        <p:nvSpPr>
          <p:cNvPr id="4" name="Espaço Reservado para Data 3"/>
          <p:cNvSpPr>
            <a:spLocks noGrp="1"/>
          </p:cNvSpPr>
          <p:nvPr>
            <p:ph type="dt" sz="half" idx="10"/>
          </p:nvPr>
        </p:nvSpPr>
        <p:spPr/>
        <p:txBody>
          <a:bodyPr/>
          <a:lstStyle/>
          <a:p>
            <a:fld id="{9C672F04-0632-4345-ACD1-3A3277C8A9C8}"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21</a:t>
            </a:fld>
            <a:endParaRPr lang="en-US"/>
          </a:p>
        </p:txBody>
      </p:sp>
      <p:sp>
        <p:nvSpPr>
          <p:cNvPr id="2" name="Espaço Reservado para Texto 1"/>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3173837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pt-BR" dirty="0" smtClean="0"/>
              <a:t>Questões?</a:t>
            </a:r>
            <a:endParaRPr lang="pt-BR" dirty="0"/>
          </a:p>
        </p:txBody>
      </p:sp>
      <p:sp>
        <p:nvSpPr>
          <p:cNvPr id="4" name="Espaço Reservado para Data 3"/>
          <p:cNvSpPr>
            <a:spLocks noGrp="1"/>
          </p:cNvSpPr>
          <p:nvPr>
            <p:ph type="dt" sz="half" idx="10"/>
          </p:nvPr>
        </p:nvSpPr>
        <p:spPr/>
        <p:txBody>
          <a:bodyPr/>
          <a:lstStyle/>
          <a:p>
            <a:fld id="{2EA14905-EF59-491C-8459-D0E1EBCC98E9}"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22</a:t>
            </a:fld>
            <a:endParaRPr lang="en-US"/>
          </a:p>
        </p:txBody>
      </p:sp>
      <p:sp>
        <p:nvSpPr>
          <p:cNvPr id="2" name="Espaço Reservado para Texto 1"/>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093249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pt-BR" dirty="0" smtClean="0"/>
              <a:t>Obrigado!</a:t>
            </a:r>
            <a:endParaRPr lang="pt-BR" dirty="0"/>
          </a:p>
        </p:txBody>
      </p:sp>
      <p:sp>
        <p:nvSpPr>
          <p:cNvPr id="8" name="Espaço Reservado para Texto 7"/>
          <p:cNvSpPr>
            <a:spLocks noGrp="1"/>
          </p:cNvSpPr>
          <p:nvPr>
            <p:ph type="body" idx="1"/>
          </p:nvPr>
        </p:nvSpPr>
        <p:spPr/>
        <p:txBody>
          <a:bodyPr>
            <a:normAutofit/>
          </a:bodyPr>
          <a:lstStyle/>
          <a:p>
            <a:pPr algn="ctr"/>
            <a:r>
              <a:rPr lang="pt-BR" dirty="0"/>
              <a:t>** FIM DA DEMONSTRAÇÃO **</a:t>
            </a:r>
            <a:endParaRPr lang="pt-BR" dirty="0"/>
          </a:p>
        </p:txBody>
      </p:sp>
      <p:sp>
        <p:nvSpPr>
          <p:cNvPr id="4" name="Espaço Reservado para Data 3"/>
          <p:cNvSpPr>
            <a:spLocks noGrp="1"/>
          </p:cNvSpPr>
          <p:nvPr>
            <p:ph type="dt" sz="half" idx="10"/>
          </p:nvPr>
        </p:nvSpPr>
        <p:spPr/>
        <p:txBody>
          <a:bodyPr/>
          <a:lstStyle/>
          <a:p>
            <a:fld id="{0D3B5E17-74DF-4035-AC07-01D2DFE6712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23</a:t>
            </a:fld>
            <a:endParaRPr lang="en-US"/>
          </a:p>
        </p:txBody>
      </p:sp>
    </p:spTree>
    <p:extLst>
      <p:ext uri="{BB962C8B-B14F-4D97-AF65-F5344CB8AC3E}">
        <p14:creationId xmlns:p14="http://schemas.microsoft.com/office/powerpoint/2010/main" val="1016290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Credenciais e referências</a:t>
            </a:r>
            <a:endParaRPr lang="pt-BR" dirty="0"/>
          </a:p>
        </p:txBody>
      </p:sp>
      <p:sp>
        <p:nvSpPr>
          <p:cNvPr id="3" name="Espaço Reservado para Conteúdo 2"/>
          <p:cNvSpPr>
            <a:spLocks noGrp="1"/>
          </p:cNvSpPr>
          <p:nvPr>
            <p:ph idx="1"/>
          </p:nvPr>
        </p:nvSpPr>
        <p:spPr/>
        <p:txBody>
          <a:bodyPr>
            <a:normAutofit/>
          </a:bodyPr>
          <a:lstStyle/>
          <a:p>
            <a:r>
              <a:rPr lang="pt-BR" dirty="0" smtClean="0"/>
              <a:t>[Inclua aqui um currículo resumido do apresentador (e.g.: especialidades e tempo de experiência)]</a:t>
            </a:r>
          </a:p>
          <a:p>
            <a:r>
              <a:rPr lang="hr-HR" dirty="0" smtClean="0"/>
              <a:t>...</a:t>
            </a:r>
            <a:endParaRPr lang="pt-BR" dirty="0" smtClean="0"/>
          </a:p>
          <a:p>
            <a:r>
              <a:rPr lang="hr-HR" dirty="0" smtClean="0"/>
              <a:t>...</a:t>
            </a:r>
            <a:endParaRPr lang="pt-BR" dirty="0"/>
          </a:p>
        </p:txBody>
      </p:sp>
      <p:sp>
        <p:nvSpPr>
          <p:cNvPr id="8" name="Espaço Reservado para Data 7"/>
          <p:cNvSpPr>
            <a:spLocks noGrp="1"/>
          </p:cNvSpPr>
          <p:nvPr>
            <p:ph type="dt" sz="half" idx="10"/>
          </p:nvPr>
        </p:nvSpPr>
        <p:spPr/>
        <p:txBody>
          <a:bodyPr/>
          <a:lstStyle/>
          <a:p>
            <a:fld id="{2A45C5DE-5C7A-405E-953A-4EADC328F189}" type="datetime1">
              <a:rPr lang="en-US" smtClean="0"/>
              <a:t>07-Sep-17</a:t>
            </a:fld>
            <a:endParaRPr lang="en-US"/>
          </a:p>
        </p:txBody>
      </p:sp>
      <p:sp>
        <p:nvSpPr>
          <p:cNvPr id="9" name="Espaço Reservado para Rodapé 8"/>
          <p:cNvSpPr>
            <a:spLocks noGrp="1"/>
          </p:cNvSpPr>
          <p:nvPr>
            <p:ph type="ftr" sz="quarter" idx="11"/>
          </p:nvPr>
        </p:nvSpPr>
        <p:spPr/>
        <p:txBody>
          <a:bodyPr/>
          <a:lstStyle/>
          <a:p>
            <a:r>
              <a:rPr lang="pt-BR" dirty="0" smtClean="0"/>
              <a:t>[Nome da sua organização]</a:t>
            </a:r>
            <a:endParaRPr lang="pt-BR"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3</a:t>
            </a:fld>
            <a:endParaRPr lang="en-US"/>
          </a:p>
        </p:txBody>
      </p:sp>
    </p:spTree>
    <p:extLst>
      <p:ext uri="{BB962C8B-B14F-4D97-AF65-F5344CB8AC3E}">
        <p14:creationId xmlns:p14="http://schemas.microsoft.com/office/powerpoint/2010/main" val="3998862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Agenda</a:t>
            </a:r>
            <a:endParaRPr lang="pt-BR" dirty="0"/>
          </a:p>
        </p:txBody>
      </p:sp>
      <p:sp>
        <p:nvSpPr>
          <p:cNvPr id="3" name="Espaço Reservado para Conteúdo 2"/>
          <p:cNvSpPr>
            <a:spLocks noGrp="1"/>
          </p:cNvSpPr>
          <p:nvPr>
            <p:ph idx="1"/>
          </p:nvPr>
        </p:nvSpPr>
        <p:spPr/>
        <p:txBody>
          <a:bodyPr>
            <a:normAutofit/>
          </a:bodyPr>
          <a:lstStyle/>
          <a:p>
            <a:r>
              <a:rPr lang="pt-BR" dirty="0" smtClean="0"/>
              <a:t>Objetivos do treinamento</a:t>
            </a:r>
          </a:p>
          <a:p>
            <a:r>
              <a:rPr lang="hr-HR" dirty="0" smtClean="0"/>
              <a:t>...</a:t>
            </a:r>
            <a:endParaRPr lang="pt-BR" dirty="0" smtClean="0"/>
          </a:p>
          <a:p>
            <a:r>
              <a:rPr lang="pt-BR" dirty="0" smtClean="0"/>
              <a:t>Requisitos da ISO 27001</a:t>
            </a:r>
          </a:p>
          <a:p>
            <a:pPr lvl="1"/>
            <a:r>
              <a:rPr lang="pt-BR" dirty="0" smtClean="0"/>
              <a:t>Cláusula 4 – Contexto da Organização</a:t>
            </a:r>
          </a:p>
          <a:p>
            <a:pPr lvl="1"/>
            <a:r>
              <a:rPr lang="hr-HR" dirty="0" smtClean="0"/>
              <a:t>...</a:t>
            </a:r>
            <a:endParaRPr lang="pt-BR" dirty="0"/>
          </a:p>
        </p:txBody>
      </p:sp>
      <p:sp>
        <p:nvSpPr>
          <p:cNvPr id="8" name="Espaço Reservado para Data 7"/>
          <p:cNvSpPr>
            <a:spLocks noGrp="1"/>
          </p:cNvSpPr>
          <p:nvPr>
            <p:ph type="dt" sz="half" idx="10"/>
          </p:nvPr>
        </p:nvSpPr>
        <p:spPr/>
        <p:txBody>
          <a:bodyPr/>
          <a:lstStyle/>
          <a:p>
            <a:fld id="{5865DA95-E2DB-4203-8F7F-8D4335F28AEA}" type="datetime1">
              <a:rPr lang="en-US" smtClean="0"/>
              <a:t>07-Sep-17</a:t>
            </a:fld>
            <a:endParaRPr lang="en-US"/>
          </a:p>
        </p:txBody>
      </p:sp>
      <p:sp>
        <p:nvSpPr>
          <p:cNvPr id="9" name="Espaço Reservado para Rodapé 8"/>
          <p:cNvSpPr>
            <a:spLocks noGrp="1"/>
          </p:cNvSpPr>
          <p:nvPr>
            <p:ph type="ftr" sz="quarter" idx="11"/>
          </p:nvPr>
        </p:nvSpPr>
        <p:spPr/>
        <p:txBody>
          <a:bodyPr/>
          <a:lstStyle/>
          <a:p>
            <a:r>
              <a:rPr lang="pt-BR" dirty="0" smtClean="0"/>
              <a:t>[Nome da sua organização]</a:t>
            </a:r>
            <a:endParaRPr lang="pt-BR"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4</a:t>
            </a:fld>
            <a:endParaRPr lang="en-US"/>
          </a:p>
        </p:txBody>
      </p:sp>
    </p:spTree>
    <p:extLst>
      <p:ext uri="{BB962C8B-B14F-4D97-AF65-F5344CB8AC3E}">
        <p14:creationId xmlns:p14="http://schemas.microsoft.com/office/powerpoint/2010/main" val="549799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Objetivos do Treinamento</a:t>
            </a:r>
            <a:endParaRPr lang="pt-BR" sz="3600" dirty="0"/>
          </a:p>
        </p:txBody>
      </p:sp>
      <p:sp>
        <p:nvSpPr>
          <p:cNvPr id="3" name="Espaço Reservado para Conteúdo 2"/>
          <p:cNvSpPr>
            <a:spLocks noGrp="1"/>
          </p:cNvSpPr>
          <p:nvPr>
            <p:ph idx="1"/>
          </p:nvPr>
        </p:nvSpPr>
        <p:spPr/>
        <p:txBody>
          <a:bodyPr>
            <a:normAutofit/>
          </a:bodyPr>
          <a:lstStyle/>
          <a:p>
            <a:r>
              <a:rPr lang="pt-BR" sz="3000" dirty="0" smtClean="0"/>
              <a:t>Explicar o propósito da ISO 27001</a:t>
            </a:r>
          </a:p>
          <a:p>
            <a:r>
              <a:rPr lang="pt-BR" sz="3000" dirty="0" smtClean="0"/>
              <a:t>Apresentar a abordagem da ISO 27001</a:t>
            </a:r>
          </a:p>
          <a:p>
            <a:r>
              <a:rPr lang="hr-HR" sz="3000" dirty="0" smtClean="0"/>
              <a:t>...</a:t>
            </a:r>
            <a:endParaRPr lang="pt-BR" sz="3000" dirty="0" smtClean="0"/>
          </a:p>
        </p:txBody>
      </p:sp>
      <p:sp>
        <p:nvSpPr>
          <p:cNvPr id="4" name="Espaço Reservado para Data 3"/>
          <p:cNvSpPr>
            <a:spLocks noGrp="1"/>
          </p:cNvSpPr>
          <p:nvPr>
            <p:ph type="dt" sz="half" idx="10"/>
          </p:nvPr>
        </p:nvSpPr>
        <p:spPr/>
        <p:txBody>
          <a:bodyPr/>
          <a:lstStyle/>
          <a:p>
            <a:fld id="{E071F618-0077-4432-859A-3530FC2772B5}"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5</a:t>
            </a:fld>
            <a:endParaRPr lang="en-US"/>
          </a:p>
        </p:txBody>
      </p:sp>
    </p:spTree>
    <p:extLst>
      <p:ext uri="{BB962C8B-B14F-4D97-AF65-F5344CB8AC3E}">
        <p14:creationId xmlns:p14="http://schemas.microsoft.com/office/powerpoint/2010/main" val="1616977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Visão geral da ISO 27001 (1/3)</a:t>
            </a:r>
            <a:endParaRPr lang="pt-BR" sz="3600" dirty="0"/>
          </a:p>
        </p:txBody>
      </p:sp>
      <p:sp>
        <p:nvSpPr>
          <p:cNvPr id="3" name="Espaço Reservado para Conteúdo 2"/>
          <p:cNvSpPr>
            <a:spLocks noGrp="1"/>
          </p:cNvSpPr>
          <p:nvPr>
            <p:ph idx="1"/>
          </p:nvPr>
        </p:nvSpPr>
        <p:spPr/>
        <p:txBody>
          <a:bodyPr>
            <a:normAutofit/>
          </a:bodyPr>
          <a:lstStyle/>
          <a:p>
            <a:r>
              <a:rPr lang="pt-BR" sz="3000" dirty="0" smtClean="0"/>
              <a:t>Propósito</a:t>
            </a:r>
          </a:p>
          <a:p>
            <a:pPr lvl="1"/>
            <a:r>
              <a:rPr lang="pt-BR" sz="2600" dirty="0" smtClean="0"/>
              <a:t>Permitir que uma organização coloque a segurança da informação sob controle </a:t>
            </a:r>
            <a:r>
              <a:rPr lang="pt-BR" sz="2600" b="1" dirty="0" smtClean="0"/>
              <a:t>explícito e sistemático</a:t>
            </a:r>
            <a:r>
              <a:rPr lang="pt-BR" sz="2600" dirty="0" smtClean="0"/>
              <a:t> da gestão</a:t>
            </a:r>
          </a:p>
          <a:p>
            <a:endParaRPr lang="pt-BR" sz="3000" dirty="0" smtClean="0"/>
          </a:p>
          <a:p>
            <a:r>
              <a:rPr lang="pt-BR" sz="3000" dirty="0" smtClean="0"/>
              <a:t>Abordagem</a:t>
            </a:r>
          </a:p>
          <a:p>
            <a:pPr lvl="1"/>
            <a:r>
              <a:rPr lang="hr-HR" sz="2600" dirty="0" smtClean="0"/>
              <a:t>...</a:t>
            </a:r>
            <a:endParaRPr lang="pt-BR" sz="2600" dirty="0" smtClean="0"/>
          </a:p>
          <a:p>
            <a:pPr lvl="1"/>
            <a:r>
              <a:rPr lang="hr-HR" sz="2600" dirty="0" smtClean="0"/>
              <a:t>...</a:t>
            </a:r>
            <a:endParaRPr lang="pt-BR" sz="2600" dirty="0" smtClean="0"/>
          </a:p>
        </p:txBody>
      </p:sp>
      <p:sp>
        <p:nvSpPr>
          <p:cNvPr id="4" name="Espaço Reservado para Data 3"/>
          <p:cNvSpPr>
            <a:spLocks noGrp="1"/>
          </p:cNvSpPr>
          <p:nvPr>
            <p:ph type="dt" sz="half" idx="10"/>
          </p:nvPr>
        </p:nvSpPr>
        <p:spPr/>
        <p:txBody>
          <a:bodyPr/>
          <a:lstStyle/>
          <a:p>
            <a:fld id="{1DD3A89B-117C-4B62-817E-B5961E561C7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6</a:t>
            </a:fld>
            <a:endParaRPr lang="en-US"/>
          </a:p>
        </p:txBody>
      </p:sp>
    </p:spTree>
    <p:extLst>
      <p:ext uri="{BB962C8B-B14F-4D97-AF65-F5344CB8AC3E}">
        <p14:creationId xmlns:p14="http://schemas.microsoft.com/office/powerpoint/2010/main" val="2772926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sz="3200" dirty="0"/>
              <a:t>Visão geral da </a:t>
            </a:r>
            <a:r>
              <a:rPr lang="en-US" sz="3400" dirty="0" smtClean="0"/>
              <a:t>ISO 27001 – </a:t>
            </a:r>
            <a:r>
              <a:rPr lang="pt-BR" sz="3400" dirty="0" smtClean="0"/>
              <a:t>abordagem</a:t>
            </a:r>
            <a:r>
              <a:rPr lang="en-US" sz="3400" dirty="0" smtClean="0"/>
              <a:t> do SGSI (2/3</a:t>
            </a:r>
            <a:r>
              <a:rPr lang="en-US" sz="3400" dirty="0" smtClean="0"/>
              <a:t>)</a:t>
            </a:r>
            <a:r>
              <a:rPr lang="hr-HR" sz="3400" dirty="0" smtClean="0"/>
              <a:t/>
            </a:r>
            <a:br>
              <a:rPr lang="hr-HR" sz="3400" dirty="0" smtClean="0"/>
            </a:br>
            <a:r>
              <a:rPr lang="hr-HR" sz="3400" dirty="0" smtClean="0"/>
              <a:t>...</a:t>
            </a:r>
            <a:endParaRPr lang="en-US" sz="3400" dirty="0"/>
          </a:p>
        </p:txBody>
      </p:sp>
      <p:sp>
        <p:nvSpPr>
          <p:cNvPr id="4" name="Espaço Reservado para Data 3"/>
          <p:cNvSpPr>
            <a:spLocks noGrp="1"/>
          </p:cNvSpPr>
          <p:nvPr>
            <p:ph type="dt" sz="half" idx="10"/>
          </p:nvPr>
        </p:nvSpPr>
        <p:spPr/>
        <p:txBody>
          <a:bodyPr/>
          <a:lstStyle/>
          <a:p>
            <a:fld id="{88F97551-E03F-4BA4-B012-DF3D8A00947F}"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7</a:t>
            </a:fld>
            <a:endParaRPr lang="en-US"/>
          </a:p>
        </p:txBody>
      </p:sp>
    </p:spTree>
    <p:extLst>
      <p:ext uri="{BB962C8B-B14F-4D97-AF65-F5344CB8AC3E}">
        <p14:creationId xmlns:p14="http://schemas.microsoft.com/office/powerpoint/2010/main" val="1241166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sz="3200" dirty="0" smtClean="0"/>
              <a:t>Visão geral da </a:t>
            </a:r>
            <a:r>
              <a:rPr lang="pt-BR" sz="3400" dirty="0" smtClean="0"/>
              <a:t>ISO 27001 – abordagem de gestão de risco (3/3</a:t>
            </a:r>
            <a:r>
              <a:rPr lang="pt-BR" sz="3400" dirty="0" smtClean="0"/>
              <a:t>)</a:t>
            </a:r>
            <a:r>
              <a:rPr lang="hr-HR" sz="3400" dirty="0" smtClean="0"/>
              <a:t/>
            </a:r>
            <a:br>
              <a:rPr lang="hr-HR" sz="3400" dirty="0" smtClean="0"/>
            </a:br>
            <a:r>
              <a:rPr lang="hr-HR" sz="3400" dirty="0" smtClean="0"/>
              <a:t>...</a:t>
            </a:r>
            <a:endParaRPr lang="pt-BR" sz="3400" dirty="0"/>
          </a:p>
        </p:txBody>
      </p:sp>
      <p:sp>
        <p:nvSpPr>
          <p:cNvPr id="4" name="Espaço Reservado para Data 3"/>
          <p:cNvSpPr>
            <a:spLocks noGrp="1"/>
          </p:cNvSpPr>
          <p:nvPr>
            <p:ph type="dt" sz="half" idx="10"/>
          </p:nvPr>
        </p:nvSpPr>
        <p:spPr/>
        <p:txBody>
          <a:bodyPr/>
          <a:lstStyle/>
          <a:p>
            <a:fld id="{8C49DBCC-0756-48EF-B6AF-73A8C59625EC}"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8</a:t>
            </a:fld>
            <a:endParaRPr lang="en-US"/>
          </a:p>
        </p:txBody>
      </p:sp>
    </p:spTree>
    <p:extLst>
      <p:ext uri="{BB962C8B-B14F-4D97-AF65-F5344CB8AC3E}">
        <p14:creationId xmlns:p14="http://schemas.microsoft.com/office/powerpoint/2010/main" val="1183618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Cláusula 4 – Contexto da Organização</a:t>
            </a:r>
            <a:endParaRPr lang="pt-BR" sz="3600" dirty="0"/>
          </a:p>
        </p:txBody>
      </p:sp>
      <p:sp>
        <p:nvSpPr>
          <p:cNvPr id="3" name="Espaço Reservado para Conteúdo 2"/>
          <p:cNvSpPr>
            <a:spLocks noGrp="1"/>
          </p:cNvSpPr>
          <p:nvPr>
            <p:ph idx="1"/>
          </p:nvPr>
        </p:nvSpPr>
        <p:spPr/>
        <p:txBody>
          <a:bodyPr>
            <a:normAutofit/>
          </a:bodyPr>
          <a:lstStyle/>
          <a:p>
            <a:r>
              <a:rPr lang="pt-BR" dirty="0" smtClean="0"/>
              <a:t>O que você precisa mostrar: escopo do SGSI</a:t>
            </a:r>
          </a:p>
          <a:p>
            <a:endParaRPr lang="pt-BR" dirty="0" smtClean="0"/>
          </a:p>
          <a:p>
            <a:r>
              <a:rPr lang="hr-HR" dirty="0" smtClean="0"/>
              <a:t>...</a:t>
            </a:r>
            <a:endParaRPr lang="pt-BR" dirty="0" smtClean="0"/>
          </a:p>
          <a:p>
            <a:endParaRPr lang="pt-BR" dirty="0" smtClean="0"/>
          </a:p>
          <a:p>
            <a:pPr marL="0" indent="0">
              <a:buNone/>
            </a:pPr>
            <a:r>
              <a:rPr lang="pt-BR" dirty="0" smtClean="0"/>
              <a:t>Porque é importante:</a:t>
            </a:r>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CE0119FD-EBAD-4B7D-B51E-536819A7F5F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9</a:t>
            </a:fld>
            <a:endParaRPr lang="en-US"/>
          </a:p>
        </p:txBody>
      </p:sp>
    </p:spTree>
    <p:extLst>
      <p:ext uri="{BB962C8B-B14F-4D97-AF65-F5344CB8AC3E}">
        <p14:creationId xmlns:p14="http://schemas.microsoft.com/office/powerpoint/2010/main" val="81865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1196</TotalTime>
  <Words>2498</Words>
  <Application>Microsoft Office PowerPoint</Application>
  <PresentationFormat>On-screen Show (4:3)</PresentationFormat>
  <Paragraphs>320</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Tema do Office</vt:lpstr>
      <vt:lpstr>** VERSÃO DE DEMONSTRAÇÃO ** [Nome da Sua Organização]</vt:lpstr>
      <vt:lpstr>Gerenciando a segurança da informação através da ISO 27001</vt:lpstr>
      <vt:lpstr>Credenciais e referências</vt:lpstr>
      <vt:lpstr>Agenda</vt:lpstr>
      <vt:lpstr>Objetivos do Treinamento</vt:lpstr>
      <vt:lpstr>Visão geral da ISO 27001 (1/3)</vt:lpstr>
      <vt:lpstr>Visão geral da ISO 27001 – abordagem do SGSI (2/3) ...</vt:lpstr>
      <vt:lpstr>Visão geral da ISO 27001 – abordagem de gestão de risco (3/3) ...</vt:lpstr>
      <vt:lpstr>Cláusula 4 – Contexto da Organização</vt:lpstr>
      <vt:lpstr>Cláusula 5 – Liderança</vt:lpstr>
      <vt:lpstr>Cláusula 6 – Planejamento (1/3)</vt:lpstr>
      <vt:lpstr>Cláusula 6 – Planejamento (2/3)</vt:lpstr>
      <vt:lpstr>Cláusula 6 – Planejamento (3/3)</vt:lpstr>
      <vt:lpstr>Cláusula 7 – Suporte</vt:lpstr>
      <vt:lpstr>Cláusula 8 – Operação</vt:lpstr>
      <vt:lpstr>Cláusula 9 – Avaliação do desempenho</vt:lpstr>
      <vt:lpstr>Cláusula 10 – Melhoria</vt:lpstr>
      <vt:lpstr>Anexo A (1/3)</vt:lpstr>
      <vt:lpstr>Anexo A (2/3)</vt:lpstr>
      <vt:lpstr>Anexo A (3/3)</vt:lpstr>
      <vt:lpstr>[Mensagem final]</vt:lpstr>
      <vt:lpstr>Questões?</vt:lpstr>
      <vt:lpstr>Obrigado!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27001academy .</dc:creator>
  <cp:lastModifiedBy>27001Academy</cp:lastModifiedBy>
  <cp:revision>192</cp:revision>
  <dcterms:created xsi:type="dcterms:W3CDTF">2015-02-08T20:44:25Z</dcterms:created>
  <dcterms:modified xsi:type="dcterms:W3CDTF">2017-09-07T13:11:34Z</dcterms:modified>
</cp:coreProperties>
</file>